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tags/tag51.xml" ContentType="application/vnd.openxmlformats-officedocument.presentationml.tags+xml"/>
  <Override PartName="/ppt/notesSlides/notesSlide48.xml" ContentType="application/vnd.openxmlformats-officedocument.presentationml.notesSlide+xml"/>
  <Override PartName="/ppt/tags/tag52.xml" ContentType="application/vnd.openxmlformats-officedocument.presentationml.tags+xml"/>
  <Override PartName="/ppt/notesSlides/notesSlide49.xml" ContentType="application/vnd.openxmlformats-officedocument.presentationml.notesSlide+xml"/>
  <Override PartName="/ppt/tags/tag53.xml" ContentType="application/vnd.openxmlformats-officedocument.presentationml.tags+xml"/>
  <Override PartName="/ppt/notesSlides/notesSlide50.xml" ContentType="application/vnd.openxmlformats-officedocument.presentationml.notesSlide+xml"/>
  <Override PartName="/ppt/tags/tag54.xml" ContentType="application/vnd.openxmlformats-officedocument.presentationml.tags+xml"/>
  <Override PartName="/ppt/notesSlides/notesSlide51.xml" ContentType="application/vnd.openxmlformats-officedocument.presentationml.notesSlide+xml"/>
  <Override PartName="/ppt/tags/tag55.xml" ContentType="application/vnd.openxmlformats-officedocument.presentationml.tags+xml"/>
  <Override PartName="/ppt/notesSlides/notesSlide52.xml" ContentType="application/vnd.openxmlformats-officedocument.presentationml.notesSlide+xml"/>
  <Override PartName="/ppt/tags/tag56.xml" ContentType="application/vnd.openxmlformats-officedocument.presentationml.tags+xml"/>
  <Override PartName="/ppt/notesSlides/notesSlide53.xml" ContentType="application/vnd.openxmlformats-officedocument.presentationml.notesSlide+xml"/>
  <Override PartName="/ppt/tags/tag57.xml" ContentType="application/vnd.openxmlformats-officedocument.presentationml.tags+xml"/>
  <Override PartName="/ppt/notesSlides/notesSlide54.xml" ContentType="application/vnd.openxmlformats-officedocument.presentationml.notesSlide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tags/tag59.xml" ContentType="application/vnd.openxmlformats-officedocument.presentationml.tags+xml"/>
  <Override PartName="/ppt/notesSlides/notesSlide56.xml" ContentType="application/vnd.openxmlformats-officedocument.presentationml.notesSlide+xml"/>
  <Override PartName="/ppt/tags/tag60.xml" ContentType="application/vnd.openxmlformats-officedocument.presentationml.tags+xml"/>
  <Override PartName="/ppt/notesSlides/notesSlide57.xml" ContentType="application/vnd.openxmlformats-officedocument.presentationml.notesSlide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tags/tag62.xml" ContentType="application/vnd.openxmlformats-officedocument.presentationml.tags+xml"/>
  <Override PartName="/ppt/notesSlides/notesSlide59.xml" ContentType="application/vnd.openxmlformats-officedocument.presentationml.notesSlide+xml"/>
  <Override PartName="/ppt/tags/tag63.xml" ContentType="application/vnd.openxmlformats-officedocument.presentationml.tags+xml"/>
  <Override PartName="/ppt/notesSlides/notesSlide60.xml" ContentType="application/vnd.openxmlformats-officedocument.presentationml.notesSlide+xml"/>
  <Override PartName="/ppt/tags/tag64.xml" ContentType="application/vnd.openxmlformats-officedocument.presentationml.tags+xml"/>
  <Override PartName="/ppt/notesSlides/notesSlide61.xml" ContentType="application/vnd.openxmlformats-officedocument.presentationml.notesSlide+xml"/>
  <Override PartName="/ppt/tags/tag65.xml" ContentType="application/vnd.openxmlformats-officedocument.presentationml.tags+xml"/>
  <Override PartName="/ppt/notesSlides/notesSlide62.xml" ContentType="application/vnd.openxmlformats-officedocument.presentationml.notesSlide+xml"/>
  <Override PartName="/ppt/tags/tag66.xml" ContentType="application/vnd.openxmlformats-officedocument.presentationml.tags+xml"/>
  <Override PartName="/ppt/notesSlides/notesSlide63.xml" ContentType="application/vnd.openxmlformats-officedocument.presentationml.notesSlide+xml"/>
  <Override PartName="/ppt/tags/tag67.xml" ContentType="application/vnd.openxmlformats-officedocument.presentationml.tags+xml"/>
  <Override PartName="/ppt/notesSlides/notesSlide6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6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66.xml" ContentType="application/vnd.openxmlformats-officedocument.presentationml.notesSlide+xml"/>
  <Override PartName="/ppt/tags/tag72.xml" ContentType="application/vnd.openxmlformats-officedocument.presentationml.tags+xml"/>
  <Override PartName="/ppt/notesSlides/notesSlide67.xml" ContentType="application/vnd.openxmlformats-officedocument.presentationml.notesSlide+xml"/>
  <Override PartName="/ppt/tags/tag73.xml" ContentType="application/vnd.openxmlformats-officedocument.presentationml.tags+xml"/>
  <Override PartName="/ppt/notesSlides/notesSlide68.xml" ContentType="application/vnd.openxmlformats-officedocument.presentationml.notesSlide+xml"/>
  <Override PartName="/ppt/tags/tag74.xml" ContentType="application/vnd.openxmlformats-officedocument.presentationml.tags+xml"/>
  <Override PartName="/ppt/notesSlides/notesSlide69.xml" ContentType="application/vnd.openxmlformats-officedocument.presentationml.notesSlide+xml"/>
  <Override PartName="/ppt/tags/tag75.xml" ContentType="application/vnd.openxmlformats-officedocument.presentationml.tags+xml"/>
  <Override PartName="/ppt/notesSlides/notesSlide70.xml" ContentType="application/vnd.openxmlformats-officedocument.presentationml.notesSlide+xml"/>
  <Override PartName="/ppt/tags/tag76.xml" ContentType="application/vnd.openxmlformats-officedocument.presentationml.tags+xml"/>
  <Override PartName="/ppt/notesSlides/notesSlide71.xml" ContentType="application/vnd.openxmlformats-officedocument.presentationml.notesSlide+xml"/>
  <Override PartName="/ppt/tags/tag77.xml" ContentType="application/vnd.openxmlformats-officedocument.presentationml.tags+xml"/>
  <Override PartName="/ppt/notesSlides/notesSlide72.xml" ContentType="application/vnd.openxmlformats-officedocument.presentationml.notesSlide+xml"/>
  <Override PartName="/ppt/tags/tag78.xml" ContentType="application/vnd.openxmlformats-officedocument.presentationml.tags+xml"/>
  <Override PartName="/ppt/notesSlides/notesSlide73.xml" ContentType="application/vnd.openxmlformats-officedocument.presentationml.notesSlide+xml"/>
  <Override PartName="/ppt/tags/tag79.xml" ContentType="application/vnd.openxmlformats-officedocument.presentationml.tags+xml"/>
  <Override PartName="/ppt/notesSlides/notesSlide74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75.xml" ContentType="application/vnd.openxmlformats-officedocument.presentationml.notesSlide+xml"/>
  <Override PartName="/ppt/tags/tag82.xml" ContentType="application/vnd.openxmlformats-officedocument.presentationml.tags+xml"/>
  <Override PartName="/ppt/notesSlides/notesSlide76.xml" ContentType="application/vnd.openxmlformats-officedocument.presentationml.notesSlide+xml"/>
  <Override PartName="/ppt/tags/tag83.xml" ContentType="application/vnd.openxmlformats-officedocument.presentationml.tags+xml"/>
  <Override PartName="/ppt/notesSlides/notesSlide77.xml" ContentType="application/vnd.openxmlformats-officedocument.presentationml.notesSlide+xml"/>
  <Override PartName="/ppt/tags/tag84.xml" ContentType="application/vnd.openxmlformats-officedocument.presentationml.tags+xml"/>
  <Override PartName="/ppt/notesSlides/notesSlide7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7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8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8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83.xml" ContentType="application/vnd.openxmlformats-officedocument.presentationml.notesSlide+xml"/>
  <Override PartName="/ppt/tags/tag95.xml" ContentType="application/vnd.openxmlformats-officedocument.presentationml.tags+xml"/>
  <Override PartName="/ppt/notesSlides/notesSlide84.xml" ContentType="application/vnd.openxmlformats-officedocument.presentationml.notesSlide+xml"/>
  <Override PartName="/ppt/tags/tag96.xml" ContentType="application/vnd.openxmlformats-officedocument.presentationml.tags+xml"/>
  <Override PartName="/ppt/notesSlides/notesSlide85.xml" ContentType="application/vnd.openxmlformats-officedocument.presentationml.notesSlide+xml"/>
  <Override PartName="/ppt/tags/tag97.xml" ContentType="application/vnd.openxmlformats-officedocument.presentationml.tags+xml"/>
  <Override PartName="/ppt/notesSlides/notesSlide86.xml" ContentType="application/vnd.openxmlformats-officedocument.presentationml.notesSlide+xml"/>
  <Override PartName="/ppt/tags/tag98.xml" ContentType="application/vnd.openxmlformats-officedocument.presentationml.tags+xml"/>
  <Override PartName="/ppt/notesSlides/notesSlide87.xml" ContentType="application/vnd.openxmlformats-officedocument.presentationml.notesSlide+xml"/>
  <Override PartName="/ppt/tags/tag99.xml" ContentType="application/vnd.openxmlformats-officedocument.presentationml.tags+xml"/>
  <Override PartName="/ppt/notesSlides/notesSlide88.xml" ContentType="application/vnd.openxmlformats-officedocument.presentationml.notesSlide+xml"/>
  <Override PartName="/ppt/tags/tag100.xml" ContentType="application/vnd.openxmlformats-officedocument.presentationml.tags+xml"/>
  <Override PartName="/ppt/notesSlides/notesSlide89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0.xml" ContentType="application/vnd.openxmlformats-officedocument.presentationml.notesSlide+xml"/>
  <Override PartName="/ppt/tags/tag103.xml" ContentType="application/vnd.openxmlformats-officedocument.presentationml.tags+xml"/>
  <Override PartName="/ppt/notesSlides/notesSlide91.xml" ContentType="application/vnd.openxmlformats-officedocument.presentationml.notesSlide+xml"/>
  <Override PartName="/ppt/tags/tag104.xml" ContentType="application/vnd.openxmlformats-officedocument.presentationml.tags+xml"/>
  <Override PartName="/ppt/notesSlides/notesSlide92.xml" ContentType="application/vnd.openxmlformats-officedocument.presentationml.notesSlide+xml"/>
  <Override PartName="/ppt/tags/tag105.xml" ContentType="application/vnd.openxmlformats-officedocument.presentationml.tags+xml"/>
  <Override PartName="/ppt/notesSlides/notesSlide93.xml" ContentType="application/vnd.openxmlformats-officedocument.presentationml.notesSlide+xml"/>
  <Override PartName="/ppt/tags/tag106.xml" ContentType="application/vnd.openxmlformats-officedocument.presentationml.tags+xml"/>
  <Override PartName="/ppt/notesSlides/notesSlide94.xml" ContentType="application/vnd.openxmlformats-officedocument.presentationml.notesSlide+xml"/>
  <Override PartName="/ppt/tags/tag107.xml" ContentType="application/vnd.openxmlformats-officedocument.presentationml.tags+xml"/>
  <Override PartName="/ppt/notesSlides/notesSlide95.xml" ContentType="application/vnd.openxmlformats-officedocument.presentationml.notesSlide+xml"/>
  <Override PartName="/ppt/tags/tag108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tags/tag109.xml" ContentType="application/vnd.openxmlformats-officedocument.presentationml.tags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tags/tag110.xml" ContentType="application/vnd.openxmlformats-officedocument.presentationml.tags+xml"/>
  <Override PartName="/ppt/notesSlides/notesSlide102.xml" ContentType="application/vnd.openxmlformats-officedocument.presentationml.notesSlide+xml"/>
  <Override PartName="/ppt/tags/tag111.xml" ContentType="application/vnd.openxmlformats-officedocument.presentationml.tags+xml"/>
  <Override PartName="/ppt/notesSlides/notesSlide103.xml" ContentType="application/vnd.openxmlformats-officedocument.presentationml.notesSlide+xml"/>
  <Override PartName="/ppt/tags/tag112.xml" ContentType="application/vnd.openxmlformats-officedocument.presentationml.tags+xml"/>
  <Override PartName="/ppt/notesSlides/notesSlide104.xml" ContentType="application/vnd.openxmlformats-officedocument.presentationml.notesSlide+xml"/>
  <Override PartName="/ppt/tags/tag113.xml" ContentType="application/vnd.openxmlformats-officedocument.presentationml.tags+xml"/>
  <Override PartName="/ppt/notesSlides/notesSlide105.xml" ContentType="application/vnd.openxmlformats-officedocument.presentationml.notesSlide+xml"/>
  <Override PartName="/ppt/tags/tag114.xml" ContentType="application/vnd.openxmlformats-officedocument.presentationml.tags+xml"/>
  <Override PartName="/ppt/notesSlides/notesSlide106.xml" ContentType="application/vnd.openxmlformats-officedocument.presentationml.notesSlide+xml"/>
  <Override PartName="/ppt/tags/tag115.xml" ContentType="application/vnd.openxmlformats-officedocument.presentationml.tags+xml"/>
  <Override PartName="/ppt/notesSlides/notesSlide107.xml" ContentType="application/vnd.openxmlformats-officedocument.presentationml.notesSlide+xml"/>
  <Override PartName="/ppt/tags/tag116.xml" ContentType="application/vnd.openxmlformats-officedocument.presentationml.tags+xml"/>
  <Override PartName="/ppt/notesSlides/notesSlide108.xml" ContentType="application/vnd.openxmlformats-officedocument.presentationml.notesSlide+xml"/>
  <Override PartName="/ppt/tags/tag117.xml" ContentType="application/vnd.openxmlformats-officedocument.presentationml.tags+xml"/>
  <Override PartName="/ppt/notesSlides/notesSlide109.xml" ContentType="application/vnd.openxmlformats-officedocument.presentationml.notesSlide+xml"/>
  <Override PartName="/ppt/tags/tag118.xml" ContentType="application/vnd.openxmlformats-officedocument.presentationml.tags+xml"/>
  <Override PartName="/ppt/notesSlides/notesSlide110.xml" ContentType="application/vnd.openxmlformats-officedocument.presentationml.notesSlide+xml"/>
  <Override PartName="/ppt/tags/tag119.xml" ContentType="application/vnd.openxmlformats-officedocument.presentationml.tags+xml"/>
  <Override PartName="/ppt/notesSlides/notesSlide111.xml" ContentType="application/vnd.openxmlformats-officedocument.presentationml.notesSlide+xml"/>
  <Override PartName="/ppt/tags/tag120.xml" ContentType="application/vnd.openxmlformats-officedocument.presentationml.tags+xml"/>
  <Override PartName="/ppt/notesSlides/notesSlide112.xml" ContentType="application/vnd.openxmlformats-officedocument.presentationml.notesSlide+xml"/>
  <Override PartName="/ppt/tags/tag121.xml" ContentType="application/vnd.openxmlformats-officedocument.presentationml.tags+xml"/>
  <Override PartName="/ppt/notesSlides/notesSlide113.xml" ContentType="application/vnd.openxmlformats-officedocument.presentationml.notesSlide+xml"/>
  <Override PartName="/ppt/tags/tag122.xml" ContentType="application/vnd.openxmlformats-officedocument.presentationml.tags+xml"/>
  <Override PartName="/ppt/notesSlides/notesSlide114.xml" ContentType="application/vnd.openxmlformats-officedocument.presentationml.notesSlide+xml"/>
  <Override PartName="/ppt/tags/tag123.xml" ContentType="application/vnd.openxmlformats-officedocument.presentationml.tags+xml"/>
  <Override PartName="/ppt/notesSlides/notesSlide115.xml" ContentType="application/vnd.openxmlformats-officedocument.presentationml.notesSlide+xml"/>
  <Override PartName="/ppt/tags/tag124.xml" ContentType="application/vnd.openxmlformats-officedocument.presentationml.tags+xml"/>
  <Override PartName="/ppt/notesSlides/notesSlide116.xml" ContentType="application/vnd.openxmlformats-officedocument.presentationml.notesSlide+xml"/>
  <Override PartName="/ppt/tags/tag125.xml" ContentType="application/vnd.openxmlformats-officedocument.presentationml.tags+xml"/>
  <Override PartName="/ppt/notesSlides/notesSlide117.xml" ContentType="application/vnd.openxmlformats-officedocument.presentationml.notesSlide+xml"/>
  <Override PartName="/ppt/tags/tag126.xml" ContentType="application/vnd.openxmlformats-officedocument.presentationml.tags+xml"/>
  <Override PartName="/ppt/notesSlides/notesSlide118.xml" ContentType="application/vnd.openxmlformats-officedocument.presentationml.notesSlide+xml"/>
  <Override PartName="/ppt/tags/tag127.xml" ContentType="application/vnd.openxmlformats-officedocument.presentationml.tags+xml"/>
  <Override PartName="/ppt/notesSlides/notesSlide11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681" r:id="rId4"/>
  </p:sldMasterIdLst>
  <p:notesMasterIdLst>
    <p:notesMasterId r:id="rId130"/>
  </p:notesMasterIdLst>
  <p:sldIdLst>
    <p:sldId id="430" r:id="rId5"/>
    <p:sldId id="553" r:id="rId6"/>
    <p:sldId id="478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40" r:id="rId20"/>
    <p:sldId id="541" r:id="rId21"/>
    <p:sldId id="542" r:id="rId22"/>
    <p:sldId id="543" r:id="rId23"/>
    <p:sldId id="544" r:id="rId24"/>
    <p:sldId id="550" r:id="rId25"/>
    <p:sldId id="546" r:id="rId26"/>
    <p:sldId id="551" r:id="rId27"/>
    <p:sldId id="547" r:id="rId28"/>
    <p:sldId id="548" r:id="rId29"/>
    <p:sldId id="556" r:id="rId30"/>
    <p:sldId id="557" r:id="rId31"/>
    <p:sldId id="752" r:id="rId32"/>
    <p:sldId id="563" r:id="rId33"/>
    <p:sldId id="565" r:id="rId34"/>
    <p:sldId id="566" r:id="rId35"/>
    <p:sldId id="567" r:id="rId36"/>
    <p:sldId id="570" r:id="rId37"/>
    <p:sldId id="571" r:id="rId38"/>
    <p:sldId id="572" r:id="rId39"/>
    <p:sldId id="575" r:id="rId40"/>
    <p:sldId id="576" r:id="rId41"/>
    <p:sldId id="577" r:id="rId42"/>
    <p:sldId id="579" r:id="rId43"/>
    <p:sldId id="580" r:id="rId44"/>
    <p:sldId id="583" r:id="rId45"/>
    <p:sldId id="589" r:id="rId46"/>
    <p:sldId id="594" r:id="rId47"/>
    <p:sldId id="595" r:id="rId48"/>
    <p:sldId id="596" r:id="rId49"/>
    <p:sldId id="597" r:id="rId50"/>
    <p:sldId id="598" r:id="rId51"/>
    <p:sldId id="599" r:id="rId52"/>
    <p:sldId id="600" r:id="rId53"/>
    <p:sldId id="601" r:id="rId54"/>
    <p:sldId id="602" r:id="rId55"/>
    <p:sldId id="603" r:id="rId56"/>
    <p:sldId id="604" r:id="rId57"/>
    <p:sldId id="606" r:id="rId58"/>
    <p:sldId id="607" r:id="rId59"/>
    <p:sldId id="609" r:id="rId60"/>
    <p:sldId id="611" r:id="rId61"/>
    <p:sldId id="612" r:id="rId62"/>
    <p:sldId id="613" r:id="rId63"/>
    <p:sldId id="653" r:id="rId64"/>
    <p:sldId id="654" r:id="rId65"/>
    <p:sldId id="655" r:id="rId66"/>
    <p:sldId id="656" r:id="rId67"/>
    <p:sldId id="657" r:id="rId68"/>
    <p:sldId id="658" r:id="rId69"/>
    <p:sldId id="617" r:id="rId70"/>
    <p:sldId id="618" r:id="rId71"/>
    <p:sldId id="625" r:id="rId72"/>
    <p:sldId id="626" r:id="rId73"/>
    <p:sldId id="628" r:id="rId74"/>
    <p:sldId id="630" r:id="rId75"/>
    <p:sldId id="631" r:id="rId76"/>
    <p:sldId id="633" r:id="rId77"/>
    <p:sldId id="635" r:id="rId78"/>
    <p:sldId id="637" r:id="rId79"/>
    <p:sldId id="638" r:id="rId80"/>
    <p:sldId id="639" r:id="rId81"/>
    <p:sldId id="640" r:id="rId82"/>
    <p:sldId id="641" r:id="rId83"/>
    <p:sldId id="643" r:id="rId84"/>
    <p:sldId id="646" r:id="rId85"/>
    <p:sldId id="647" r:id="rId86"/>
    <p:sldId id="648" r:id="rId87"/>
    <p:sldId id="649" r:id="rId88"/>
    <p:sldId id="650" r:id="rId89"/>
    <p:sldId id="651" r:id="rId90"/>
    <p:sldId id="652" r:id="rId91"/>
    <p:sldId id="741" r:id="rId92"/>
    <p:sldId id="743" r:id="rId93"/>
    <p:sldId id="746" r:id="rId94"/>
    <p:sldId id="747" r:id="rId95"/>
    <p:sldId id="748" r:id="rId96"/>
    <p:sldId id="745" r:id="rId97"/>
    <p:sldId id="750" r:id="rId98"/>
    <p:sldId id="751" r:id="rId99"/>
    <p:sldId id="749" r:id="rId100"/>
    <p:sldId id="661" r:id="rId101"/>
    <p:sldId id="662" r:id="rId102"/>
    <p:sldId id="663" r:id="rId103"/>
    <p:sldId id="664" r:id="rId104"/>
    <p:sldId id="722" r:id="rId105"/>
    <p:sldId id="728" r:id="rId106"/>
    <p:sldId id="753" r:id="rId107"/>
    <p:sldId id="732" r:id="rId108"/>
    <p:sldId id="733" r:id="rId109"/>
    <p:sldId id="754" r:id="rId110"/>
    <p:sldId id="698" r:id="rId111"/>
    <p:sldId id="699" r:id="rId112"/>
    <p:sldId id="700" r:id="rId113"/>
    <p:sldId id="706" r:id="rId114"/>
    <p:sldId id="707" r:id="rId115"/>
    <p:sldId id="708" r:id="rId116"/>
    <p:sldId id="709" r:id="rId117"/>
    <p:sldId id="710" r:id="rId118"/>
    <p:sldId id="711" r:id="rId119"/>
    <p:sldId id="712" r:id="rId120"/>
    <p:sldId id="713" r:id="rId121"/>
    <p:sldId id="714" r:id="rId122"/>
    <p:sldId id="715" r:id="rId123"/>
    <p:sldId id="716" r:id="rId124"/>
    <p:sldId id="717" r:id="rId125"/>
    <p:sldId id="718" r:id="rId126"/>
    <p:sldId id="719" r:id="rId127"/>
    <p:sldId id="720" r:id="rId128"/>
    <p:sldId id="552" r:id="rId129"/>
  </p:sldIdLst>
  <p:sldSz cx="24382413" cy="15119350"/>
  <p:notesSz cx="6858000" cy="9144000"/>
  <p:custDataLst>
    <p:tags r:id="rId131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>
          <p15:clr>
            <a:srgbClr val="A4A3A4"/>
          </p15:clr>
        </p15:guide>
        <p15:guide id="2" pos="1100">
          <p15:clr>
            <a:srgbClr val="A4A3A4"/>
          </p15:clr>
        </p15:guide>
        <p15:guide id="3" orient="horz" pos="866">
          <p15:clr>
            <a:srgbClr val="A4A3A4"/>
          </p15:clr>
        </p15:guide>
        <p15:guide id="4" orient="horz" pos="2418">
          <p15:clr>
            <a:srgbClr val="A4A3A4"/>
          </p15:clr>
        </p15:guide>
        <p15:guide id="5" orient="horz" pos="8294">
          <p15:clr>
            <a:srgbClr val="A4A3A4"/>
          </p15:clr>
        </p15:guide>
        <p15:guide id="6" orient="horz" pos="4560">
          <p15:clr>
            <a:srgbClr val="A4A3A4"/>
          </p15:clr>
        </p15:guide>
        <p15:guide id="7" pos="14232">
          <p15:clr>
            <a:srgbClr val="A4A3A4"/>
          </p15:clr>
        </p15:guide>
        <p15:guide id="8" pos="8474">
          <p15:clr>
            <a:srgbClr val="A4A3A4"/>
          </p15:clr>
        </p15:guide>
        <p15:guide id="9" orient="horz" pos="77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7EF0"/>
    <a:srgbClr val="000000"/>
    <a:srgbClr val="2E7EEE"/>
    <a:srgbClr val="2E7EEF"/>
    <a:srgbClr val="F5F8FF"/>
    <a:srgbClr val="0162F5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29" d="100"/>
          <a:sy n="29" d="100"/>
        </p:scale>
        <p:origin x="981" y="69"/>
      </p:cViewPr>
      <p:guideLst>
        <p:guide pos="7679"/>
        <p:guide pos="1100"/>
        <p:guide orient="horz" pos="866"/>
        <p:guide orient="horz" pos="2418"/>
        <p:guide orient="horz" pos="8294"/>
        <p:guide orient="horz" pos="4560"/>
        <p:guide pos="14232"/>
        <p:guide pos="8474"/>
        <p:guide orient="horz" pos="77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gs" Target="tags/tag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664164" y="685800"/>
            <a:ext cx="5529671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512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465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052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923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846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6110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477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287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723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39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292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7163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891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135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098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6892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209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715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8055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94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6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0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62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9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15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91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71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8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193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89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73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48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94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74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843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987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69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9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80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51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42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5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42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013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95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9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601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5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689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11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6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31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44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6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972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324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461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2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54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612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519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278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4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7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0067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57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6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0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85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541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06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237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6080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17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8700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9500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0157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5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1340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968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6649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09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92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378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5092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210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538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5690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195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0709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323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581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144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683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9802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497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3575" y="685800"/>
            <a:ext cx="55308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474500"/>
            <a:ext cx="18287101" cy="5264000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941500"/>
            <a:ext cx="18287101" cy="365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5"/>
            </a:lvl1pPr>
            <a:lvl2pPr marL="504190" indent="0" algn="ctr">
              <a:buNone/>
              <a:defRPr sz="2205"/>
            </a:lvl2pPr>
            <a:lvl3pPr marL="1007745" indent="0" algn="ctr">
              <a:buNone/>
              <a:defRPr sz="1985"/>
            </a:lvl3pPr>
            <a:lvl4pPr marL="1511935" indent="0" algn="ctr">
              <a:buNone/>
              <a:defRPr sz="1765"/>
            </a:lvl4pPr>
            <a:lvl5pPr marL="2016125" indent="0" algn="ctr">
              <a:buNone/>
              <a:defRPr sz="1765"/>
            </a:lvl5pPr>
            <a:lvl6pPr marL="2520315" indent="0" algn="ctr">
              <a:buNone/>
              <a:defRPr sz="1765"/>
            </a:lvl6pPr>
            <a:lvl7pPr marL="3023870" indent="0" algn="ctr">
              <a:buNone/>
              <a:defRPr sz="1765"/>
            </a:lvl7pPr>
            <a:lvl8pPr marL="3528060" indent="0" algn="ctr">
              <a:buNone/>
              <a:defRPr sz="1765"/>
            </a:lvl8pPr>
            <a:lvl9pPr marL="4032250" indent="0" algn="ctr">
              <a:buNone/>
              <a:defRPr sz="176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318" y="4025000"/>
            <a:ext cx="21030167" cy="959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769500"/>
            <a:ext cx="21030167" cy="628950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10118500"/>
            <a:ext cx="21030167" cy="330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1pPr>
            <a:lvl2pPr marL="5041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74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193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4pPr>
            <a:lvl5pPr marL="201612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6pPr>
            <a:lvl7pPr marL="302387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7pPr>
            <a:lvl8pPr marL="35280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8pPr>
            <a:lvl9pPr marL="403225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4025000"/>
            <a:ext cx="10438887" cy="959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7597" y="4025000"/>
            <a:ext cx="10438887" cy="959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2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2" y="3706500"/>
            <a:ext cx="10315068" cy="1816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20315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2250" indent="0">
              <a:buNone/>
              <a:defRPr sz="176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2" y="5523000"/>
            <a:ext cx="10315068" cy="812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706500"/>
            <a:ext cx="10365866" cy="1816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20315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2250" indent="0">
              <a:buNone/>
              <a:defRPr sz="176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523000"/>
            <a:ext cx="10365866" cy="812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2" y="1008000"/>
            <a:ext cx="7864089" cy="3528000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6" y="2177000"/>
            <a:ext cx="12343793" cy="10745000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5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2" y="4536000"/>
            <a:ext cx="7864089" cy="840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20315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225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2" y="1008000"/>
            <a:ext cx="7864089" cy="3528000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6" y="2177000"/>
            <a:ext cx="12343793" cy="1074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190" indent="0">
              <a:buNone/>
              <a:defRPr sz="3085"/>
            </a:lvl2pPr>
            <a:lvl3pPr marL="1007745" indent="0">
              <a:buNone/>
              <a:defRPr sz="2645"/>
            </a:lvl3pPr>
            <a:lvl4pPr marL="1511935" indent="0">
              <a:buNone/>
              <a:defRPr sz="2205"/>
            </a:lvl4pPr>
            <a:lvl5pPr marL="2016125" indent="0">
              <a:buNone/>
              <a:defRPr sz="2205"/>
            </a:lvl5pPr>
            <a:lvl6pPr marL="2520315" indent="0">
              <a:buNone/>
              <a:defRPr sz="2205"/>
            </a:lvl6pPr>
            <a:lvl7pPr marL="3023870" indent="0">
              <a:buNone/>
              <a:defRPr sz="2205"/>
            </a:lvl7pPr>
            <a:lvl8pPr marL="3528060" indent="0">
              <a:buNone/>
              <a:defRPr sz="2205"/>
            </a:lvl8pPr>
            <a:lvl9pPr marL="403225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2" y="4536000"/>
            <a:ext cx="7864089" cy="840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20315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225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4025000"/>
            <a:ext cx="21030167" cy="95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37" y="4998000"/>
            <a:ext cx="21969924" cy="5124000"/>
          </a:xfrm>
          <a:prstGeom prst="rect">
            <a:avLst/>
          </a:prstGeom>
        </p:spPr>
        <p:txBody>
          <a:bodyPr anchor="ctr"/>
          <a:lstStyle>
            <a:lvl1pPr>
              <a:defRPr sz="12785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0909" y="14424666"/>
            <a:ext cx="368487" cy="412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805000"/>
            <a:ext cx="5257542" cy="12813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805000"/>
            <a:ext cx="15620232" cy="1281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474501"/>
            <a:ext cx="18287101" cy="5264000"/>
          </a:xfrm>
          <a:prstGeom prst="rect">
            <a:avLst/>
          </a:prstGeom>
        </p:spPr>
        <p:txBody>
          <a:bodyPr anchor="b"/>
          <a:lstStyle>
            <a:lvl1pPr algn="ctr">
              <a:defRPr sz="132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941501"/>
            <a:ext cx="18287101" cy="36504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290"/>
            </a:lvl1pPr>
            <a:lvl2pPr marL="1007745" indent="0" algn="ctr">
              <a:buNone/>
              <a:defRPr sz="4410"/>
            </a:lvl2pPr>
            <a:lvl3pPr marL="2016125" indent="0" algn="ctr">
              <a:buNone/>
              <a:defRPr sz="3970"/>
            </a:lvl3pPr>
            <a:lvl4pPr marL="3023870" indent="0" algn="ctr">
              <a:buNone/>
              <a:defRPr sz="3530"/>
            </a:lvl4pPr>
            <a:lvl5pPr marL="4032250" indent="0" algn="ctr">
              <a:buNone/>
              <a:defRPr sz="3530"/>
            </a:lvl5pPr>
            <a:lvl6pPr marL="5039995" indent="0" algn="ctr">
              <a:buNone/>
              <a:defRPr sz="3530"/>
            </a:lvl6pPr>
            <a:lvl7pPr marL="6047740" indent="0" algn="ctr">
              <a:buNone/>
              <a:defRPr sz="3530"/>
            </a:lvl7pPr>
            <a:lvl8pPr marL="7056120" indent="0" algn="ctr">
              <a:buNone/>
              <a:defRPr sz="3530"/>
            </a:lvl8pPr>
            <a:lvl9pPr marL="8063865" indent="0" algn="ctr">
              <a:buNone/>
              <a:defRPr sz="353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318" y="4025000"/>
            <a:ext cx="21030167" cy="959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769501"/>
            <a:ext cx="21030167" cy="6289499"/>
          </a:xfrm>
          <a:prstGeom prst="rect">
            <a:avLst/>
          </a:prstGeom>
        </p:spPr>
        <p:txBody>
          <a:bodyPr anchor="b"/>
          <a:lstStyle>
            <a:lvl1pPr>
              <a:defRPr sz="132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10118501"/>
            <a:ext cx="21030167" cy="33074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1pPr>
            <a:lvl2pPr marL="1007745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2pPr>
            <a:lvl3pPr marL="2016125" indent="0">
              <a:buNone/>
              <a:defRPr sz="3970">
                <a:solidFill>
                  <a:schemeClr val="tx1">
                    <a:tint val="75000"/>
                  </a:schemeClr>
                </a:solidFill>
              </a:defRPr>
            </a:lvl3pPr>
            <a:lvl4pPr marL="3023870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4pPr>
            <a:lvl5pPr marL="4032250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5pPr>
            <a:lvl6pPr marL="5039995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6pPr>
            <a:lvl7pPr marL="6047740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7pPr>
            <a:lvl8pPr marL="7056120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8pPr>
            <a:lvl9pPr marL="8063865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4025000"/>
            <a:ext cx="10362691" cy="959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4025000"/>
            <a:ext cx="10362691" cy="959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805000"/>
            <a:ext cx="21030167" cy="29225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706501"/>
            <a:ext cx="10315067" cy="18164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290" b="1"/>
            </a:lvl1pPr>
            <a:lvl2pPr marL="1007745" indent="0">
              <a:buNone/>
              <a:defRPr sz="4410" b="1"/>
            </a:lvl2pPr>
            <a:lvl3pPr marL="2016125" indent="0">
              <a:buNone/>
              <a:defRPr sz="3970" b="1"/>
            </a:lvl3pPr>
            <a:lvl4pPr marL="3023870" indent="0">
              <a:buNone/>
              <a:defRPr sz="3530" b="1"/>
            </a:lvl4pPr>
            <a:lvl5pPr marL="4032250" indent="0">
              <a:buNone/>
              <a:defRPr sz="3530" b="1"/>
            </a:lvl5pPr>
            <a:lvl6pPr marL="5039995" indent="0">
              <a:buNone/>
              <a:defRPr sz="3530" b="1"/>
            </a:lvl6pPr>
            <a:lvl7pPr marL="6047740" indent="0">
              <a:buNone/>
              <a:defRPr sz="3530" b="1"/>
            </a:lvl7pPr>
            <a:lvl8pPr marL="7056120" indent="0">
              <a:buNone/>
              <a:defRPr sz="3530" b="1"/>
            </a:lvl8pPr>
            <a:lvl9pPr marL="8063865" indent="0">
              <a:buNone/>
              <a:defRPr sz="3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523000"/>
            <a:ext cx="10315067" cy="812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706501"/>
            <a:ext cx="10365867" cy="18164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290" b="1"/>
            </a:lvl1pPr>
            <a:lvl2pPr marL="1007745" indent="0">
              <a:buNone/>
              <a:defRPr sz="4410" b="1"/>
            </a:lvl2pPr>
            <a:lvl3pPr marL="2016125" indent="0">
              <a:buNone/>
              <a:defRPr sz="3970" b="1"/>
            </a:lvl3pPr>
            <a:lvl4pPr marL="3023870" indent="0">
              <a:buNone/>
              <a:defRPr sz="3530" b="1"/>
            </a:lvl4pPr>
            <a:lvl5pPr marL="4032250" indent="0">
              <a:buNone/>
              <a:defRPr sz="3530" b="1"/>
            </a:lvl5pPr>
            <a:lvl6pPr marL="5039995" indent="0">
              <a:buNone/>
              <a:defRPr sz="3530" b="1"/>
            </a:lvl6pPr>
            <a:lvl7pPr marL="6047740" indent="0">
              <a:buNone/>
              <a:defRPr sz="3530" b="1"/>
            </a:lvl7pPr>
            <a:lvl8pPr marL="7056120" indent="0">
              <a:buNone/>
              <a:defRPr sz="3530" b="1"/>
            </a:lvl8pPr>
            <a:lvl9pPr marL="8063865" indent="0">
              <a:buNone/>
              <a:defRPr sz="3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523000"/>
            <a:ext cx="10365867" cy="812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1008000"/>
            <a:ext cx="7864088" cy="3528000"/>
          </a:xfrm>
          <a:prstGeom prst="rect">
            <a:avLst/>
          </a:prstGeo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2177000"/>
            <a:ext cx="12343793" cy="10745000"/>
          </a:xfrm>
          <a:prstGeom prst="rect">
            <a:avLst/>
          </a:prstGeom>
        </p:spPr>
        <p:txBody>
          <a:bodyPr/>
          <a:lstStyle>
            <a:lvl1pPr>
              <a:defRPr sz="7055"/>
            </a:lvl1pPr>
            <a:lvl2pPr>
              <a:defRPr sz="6175"/>
            </a:lvl2pPr>
            <a:lvl3pPr>
              <a:defRPr sz="5290"/>
            </a:lvl3pPr>
            <a:lvl4pPr>
              <a:defRPr sz="4410"/>
            </a:lvl4pPr>
            <a:lvl5pPr>
              <a:defRPr sz="4410"/>
            </a:lvl5pPr>
            <a:lvl6pPr>
              <a:defRPr sz="4410"/>
            </a:lvl6pPr>
            <a:lvl7pPr>
              <a:defRPr sz="4410"/>
            </a:lvl7pPr>
            <a:lvl8pPr>
              <a:defRPr sz="4410"/>
            </a:lvl8pPr>
            <a:lvl9pPr>
              <a:defRPr sz="441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536000"/>
            <a:ext cx="7864088" cy="8403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1007745" indent="0">
              <a:buNone/>
              <a:defRPr sz="3085"/>
            </a:lvl2pPr>
            <a:lvl3pPr marL="2016125" indent="0">
              <a:buNone/>
              <a:defRPr sz="2645"/>
            </a:lvl3pPr>
            <a:lvl4pPr marL="3023870" indent="0">
              <a:buNone/>
              <a:defRPr sz="2205"/>
            </a:lvl4pPr>
            <a:lvl5pPr marL="4032250" indent="0">
              <a:buNone/>
              <a:defRPr sz="2205"/>
            </a:lvl5pPr>
            <a:lvl6pPr marL="5039995" indent="0">
              <a:buNone/>
              <a:defRPr sz="2205"/>
            </a:lvl6pPr>
            <a:lvl7pPr marL="6047740" indent="0">
              <a:buNone/>
              <a:defRPr sz="2205"/>
            </a:lvl7pPr>
            <a:lvl8pPr marL="7056120" indent="0">
              <a:buNone/>
              <a:defRPr sz="2205"/>
            </a:lvl8pPr>
            <a:lvl9pPr marL="806386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1008000"/>
            <a:ext cx="7864088" cy="3528000"/>
          </a:xfrm>
          <a:prstGeom prst="rect">
            <a:avLst/>
          </a:prstGeo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2177000"/>
            <a:ext cx="12343793" cy="1074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55"/>
            </a:lvl1pPr>
            <a:lvl2pPr marL="1007745" indent="0">
              <a:buNone/>
              <a:defRPr sz="6175"/>
            </a:lvl2pPr>
            <a:lvl3pPr marL="2016125" indent="0">
              <a:buNone/>
              <a:defRPr sz="5290"/>
            </a:lvl3pPr>
            <a:lvl4pPr marL="3023870" indent="0">
              <a:buNone/>
              <a:defRPr sz="4410"/>
            </a:lvl4pPr>
            <a:lvl5pPr marL="4032250" indent="0">
              <a:buNone/>
              <a:defRPr sz="4410"/>
            </a:lvl5pPr>
            <a:lvl6pPr marL="5039995" indent="0">
              <a:buNone/>
              <a:defRPr sz="4410"/>
            </a:lvl6pPr>
            <a:lvl7pPr marL="6047740" indent="0">
              <a:buNone/>
              <a:defRPr sz="4410"/>
            </a:lvl7pPr>
            <a:lvl8pPr marL="7056120" indent="0">
              <a:buNone/>
              <a:defRPr sz="4410"/>
            </a:lvl8pPr>
            <a:lvl9pPr marL="8063865" indent="0">
              <a:buNone/>
              <a:defRPr sz="44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536000"/>
            <a:ext cx="7864088" cy="8403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1007745" indent="0">
              <a:buNone/>
              <a:defRPr sz="3085"/>
            </a:lvl2pPr>
            <a:lvl3pPr marL="2016125" indent="0">
              <a:buNone/>
              <a:defRPr sz="2645"/>
            </a:lvl3pPr>
            <a:lvl4pPr marL="3023870" indent="0">
              <a:buNone/>
              <a:defRPr sz="2205"/>
            </a:lvl4pPr>
            <a:lvl5pPr marL="4032250" indent="0">
              <a:buNone/>
              <a:defRPr sz="2205"/>
            </a:lvl5pPr>
            <a:lvl6pPr marL="5039995" indent="0">
              <a:buNone/>
              <a:defRPr sz="2205"/>
            </a:lvl6pPr>
            <a:lvl7pPr marL="6047740" indent="0">
              <a:buNone/>
              <a:defRPr sz="2205"/>
            </a:lvl7pPr>
            <a:lvl8pPr marL="7056120" indent="0">
              <a:buNone/>
              <a:defRPr sz="2205"/>
            </a:lvl8pPr>
            <a:lvl9pPr marL="806386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18" y="805000"/>
            <a:ext cx="21030167" cy="292250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4025000"/>
            <a:ext cx="21030167" cy="95935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805000"/>
            <a:ext cx="5257542" cy="1281350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805000"/>
            <a:ext cx="15467840" cy="128135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59" y="402500"/>
            <a:ext cx="10515083" cy="14612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159" y="7007000"/>
            <a:ext cx="2743065" cy="402500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402" y="7007000"/>
            <a:ext cx="4114598" cy="402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177" y="7007000"/>
            <a:ext cx="2743065" cy="402500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9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318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6803" y="14014000"/>
            <a:ext cx="8229196" cy="805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0354" y="14014000"/>
            <a:ext cx="5486130" cy="805000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262" y="13059302"/>
            <a:ext cx="21969574" cy="702152"/>
          </a:xfrm>
          <a:prstGeom prst="rect">
            <a:avLst/>
          </a:prstGeom>
        </p:spPr>
        <p:txBody>
          <a:bodyPr lIns="45719" tIns="45719" rIns="45719" bIns="45719"/>
          <a:lstStyle>
            <a:lvl1pPr defTabSz="338421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18" y="2838453"/>
            <a:ext cx="21969574" cy="5123782"/>
          </a:xfrm>
          <a:prstGeom prst="rect">
            <a:avLst/>
          </a:prstGeom>
        </p:spPr>
        <p:txBody>
          <a:bodyPr anchor="b"/>
          <a:lstStyle>
            <a:lvl1pPr>
              <a:defRPr sz="5799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267" y="7948231"/>
            <a:ext cx="21969572" cy="20999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4777" y="14424884"/>
            <a:ext cx="400752" cy="408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441" y="4683390"/>
            <a:ext cx="21969920" cy="91011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0909" y="14419999"/>
            <a:ext cx="368487" cy="4129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2191" y="0"/>
            <a:ext cx="11652337" cy="15170399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7475" y="1177347"/>
            <a:ext cx="3809814" cy="682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0" y="0"/>
            <a:ext cx="12924783" cy="15221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7955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4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6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88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0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2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4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600" algn="l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190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745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1935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125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315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3870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060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250" algn="l" defTabSz="909955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0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190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745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1935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125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315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3870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060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250" algn="ctr" defTabSz="6438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57" y="0"/>
            <a:ext cx="24328345" cy="15094092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0031" cy="2783008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0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7475" y="1177347"/>
            <a:ext cx="3809814" cy="6825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125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190" indent="-504190" algn="l" defTabSz="201612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5" kern="1200">
          <a:solidFill>
            <a:schemeClr val="tx1"/>
          </a:solidFill>
          <a:latin typeface="+mn-lt"/>
          <a:ea typeface="+mn-ea"/>
          <a:cs typeface="+mn-cs"/>
        </a:defRPr>
      </a:lvl1pPr>
      <a:lvl2pPr marL="151193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2pPr>
      <a:lvl3pPr marL="252031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3pPr>
      <a:lvl4pPr marL="352806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4pPr>
      <a:lvl5pPr marL="453580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5pPr>
      <a:lvl6pPr marL="554418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6pPr>
      <a:lvl7pPr marL="655193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7pPr>
      <a:lvl8pPr marL="756031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8pPr>
      <a:lvl9pPr marL="856805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1pPr>
      <a:lvl2pPr marL="100774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2pPr>
      <a:lvl3pPr marL="201612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4pPr>
      <a:lvl5pPr marL="403225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5pPr>
      <a:lvl6pPr marL="503999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6pPr>
      <a:lvl7pPr marL="604774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7pPr>
      <a:lvl8pPr marL="705612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8pPr>
      <a:lvl9pPr marL="806386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377" y="4666200"/>
            <a:ext cx="15767545" cy="1046920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745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95" indent="-252095" algn="l" defTabSz="100774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28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84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3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2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177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15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1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74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12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387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06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25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</p:sldLayoutIdLst>
  <p:txStyles>
    <p:titleStyle>
      <a:lvl1pPr algn="l" defTabSz="2016125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190" indent="-504190" algn="l" defTabSz="201612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5" kern="1200">
          <a:solidFill>
            <a:schemeClr val="tx1"/>
          </a:solidFill>
          <a:latin typeface="+mn-lt"/>
          <a:ea typeface="+mn-ea"/>
          <a:cs typeface="+mn-cs"/>
        </a:defRPr>
      </a:lvl1pPr>
      <a:lvl2pPr marL="151193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2pPr>
      <a:lvl3pPr marL="252031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3pPr>
      <a:lvl4pPr marL="352806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4pPr>
      <a:lvl5pPr marL="453580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5pPr>
      <a:lvl6pPr marL="554418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6pPr>
      <a:lvl7pPr marL="655193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7pPr>
      <a:lvl8pPr marL="7560310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8pPr>
      <a:lvl9pPr marL="8568055" indent="-504190" algn="l" defTabSz="201612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1pPr>
      <a:lvl2pPr marL="100774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2pPr>
      <a:lvl3pPr marL="201612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4pPr>
      <a:lvl5pPr marL="403225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5pPr>
      <a:lvl6pPr marL="503999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6pPr>
      <a:lvl7pPr marL="604774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7pPr>
      <a:lvl8pPr marL="7056120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8pPr>
      <a:lvl9pPr marL="8063865" algn="l" defTabSz="2016125" rtl="0" eaLnBrk="1" latinLnBrk="0" hangingPunct="1">
        <a:defRPr sz="3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0.png"/><Relationship Id="rId2" Type="http://schemas.openxmlformats.org/officeDocument/2006/relationships/tags" Target="../tags/tag10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6.xml"/><Relationship Id="rId9" Type="http://schemas.openxmlformats.org/officeDocument/2006/relationships/image" Target="../media/image2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9.xml"/><Relationship Id="rId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jpe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0.xml"/><Relationship Id="rId4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6.xml"/><Relationship Id="rId5" Type="http://schemas.openxmlformats.org/officeDocument/2006/relationships/image" Target="../media/image32.jpe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7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8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9.xml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19.jpe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4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7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hyperlink" Target="https://www.lanqiao.cn/problems/?sort=students_count&amp;tags=%E8%B4%AA%E5%BF%83" TargetMode="Externa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4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5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7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8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9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5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6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7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8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9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0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1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3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4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5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7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0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8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3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5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6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8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9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7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2.xm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3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9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6.emf"/><Relationship Id="rId2" Type="http://schemas.openxmlformats.org/officeDocument/2006/relationships/tags" Target="../tags/tag9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8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7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0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3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4.xml"/><Relationship Id="rId4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8.emf"/><Relationship Id="rId2" Type="http://schemas.openxmlformats.org/officeDocument/2006/relationships/tags" Target="../tags/tag10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382730" cy="1511935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ctrTitle"/>
          </p:nvPr>
        </p:nvSpPr>
        <p:spPr>
          <a:xfrm>
            <a:off x="-52501" y="5002588"/>
            <a:ext cx="24220004" cy="27996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基本算法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896" y="918537"/>
            <a:ext cx="4630929" cy="1282941"/>
            <a:chOff x="0" y="0"/>
            <a:chExt cx="4200914" cy="1163810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56614"/>
              <a:ext cx="4200914" cy="407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5999" tIns="55999" rIns="55999" bIns="55999" numCol="1" anchor="ctr">
              <a:noAutofit/>
            </a:bodyPr>
            <a:lstStyle/>
            <a:p>
              <a:pPr defTabSz="863600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 dirty="0" err="1"/>
                <a:t>连接高校和企业·助力职业教育升级</a:t>
              </a:r>
              <a:endParaRPr sz="2205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2152" y="3858249"/>
            <a:ext cx="6540751" cy="8473101"/>
          </a:xfrm>
          <a:prstGeom prst="rect">
            <a:avLst/>
          </a:prstGeom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076825" y="8118276"/>
            <a:ext cx="11519969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36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算法的定义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8940" y="3877310"/>
            <a:ext cx="23587075" cy="9846945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100799" tIns="50399" rIns="100799" bIns="50399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792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100799" tIns="50399" rIns="100799" bIns="50399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792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797607" y="5614900"/>
            <a:ext cx="23337300" cy="699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算法（</a:t>
            </a: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Algorithm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）：对特定问题求解步骤的一种描述，是指令的有限序列。有</a:t>
            </a: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5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个特征：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(1)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输入：一个算法有零个或多个输入。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(2)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输出：一个算法有一个或多个输出。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(3)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有穷性：一个算法必须在执行有穷步之后结束，且每一步都在有穷时间内完成。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(4)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确定性：算法中的每一条指令必须有确切的含义，对于相同的输入只能得到相同的输出。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(5)</a:t>
            </a:r>
            <a:r>
              <a:rPr lang="zh-CN" altLang="en-US" sz="44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可行性：算法描述的操作可以通过已经实现的基本操作执行有限次来实现。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60021" y="6920907"/>
            <a:ext cx="12446460" cy="7496322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22348182" y="616403"/>
            <a:ext cx="2010101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差分数组：提升修改的效率</a:t>
              </a:r>
            </a:p>
          </p:txBody>
        </p:sp>
      </p:grpSp>
      <p:sp>
        <p:nvSpPr>
          <p:cNvPr id="20" name="文本框 1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99911" y="3437425"/>
            <a:ext cx="23182590" cy="1117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7"/>
              </a:buBlip>
            </a:pP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把区间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[L, R]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内每个元素a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加上d，只需把对应的D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做以下操作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（1）把D[L]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加上d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      D[L]     += d</a:t>
            </a:r>
          </a:p>
          <a:p>
            <a:pPr algn="l">
              <a:lnSpc>
                <a:spcPct val="150000"/>
              </a:lnSpc>
            </a:pP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（2）把D[R+1]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减去d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  D[R+1] -= d</a:t>
            </a: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  <a:buBlip>
                <a:blip r:embed="rId7"/>
              </a:buBlip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利用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D[]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，能极快解决修改区间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[L, R]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内元素的目的 。</a:t>
            </a:r>
            <a:r>
              <a:rPr lang="zh-CN" altLang="en-US" sz="4000" kern="1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原来需要</a:t>
            </a:r>
            <a:r>
              <a:rPr lang="en-US" altLang="zh-CN" sz="4000" kern="1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O(n)</a:t>
            </a:r>
            <a:r>
              <a:rPr lang="zh-CN" altLang="en-US" sz="4000" kern="1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次计算，现在只需要</a:t>
            </a:r>
            <a:r>
              <a:rPr lang="en-US" altLang="zh-CN" sz="4000" kern="1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O(1)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buBlip>
                <a:blip r:embed="rId7"/>
              </a:buBlip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说明：前缀和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a[x] = D[1] + D[2] + ... + D[x]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，有：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1≤x&lt; L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，前缀和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a[x]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不变；</a:t>
            </a:r>
          </a:p>
          <a:p>
            <a:pPr algn="l">
              <a:lnSpc>
                <a:spcPct val="150000"/>
              </a:lnSpc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L≤x≤R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，前缀和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a[x]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增加了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R&lt;x≤ N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，前缀和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a[x]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不变，因为被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D[R+1]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中减去的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抵消了。</a:t>
            </a:r>
          </a:p>
          <a:p>
            <a:pPr algn="l">
              <a:lnSpc>
                <a:spcPct val="150000"/>
              </a:lnSpc>
            </a:pP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3493662" y="6495631"/>
          <a:ext cx="15360859" cy="177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Visio" r:id="rId8" imgW="3281045" imgH="385445" progId="Visio.Drawing.15">
                  <p:embed/>
                </p:oleObj>
              </mc:Choice>
              <mc:Fallback>
                <p:oleObj name="Visio" r:id="rId8" imgW="3281045" imgH="385445" progId="Visio.Drawing.15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662" y="6495631"/>
                        <a:ext cx="15360859" cy="1778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78628317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4176716" y="616403"/>
            <a:ext cx="10181568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7839" y="4141058"/>
            <a:ext cx="10700958" cy="323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【问题描述】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给定一个N×M的矩阵A，请你统计有多少个子矩阵 (最小1×1，最大N×M) ，满足子矩阵中所有数的和不超过给定的整数K?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0374" y="7770482"/>
            <a:ext cx="10700958" cy="218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【输入格式】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第一行包含三个整数N, M和K，之后N行每行包含M个整数，代表矩阵A。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922391" y="5055399"/>
            <a:ext cx="8970493" cy="643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【样例输入】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3 4 10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1 2 3 4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5 6 7 8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9 10 11 12</a:t>
            </a:r>
          </a:p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【样例输出】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1009" y="10280473"/>
            <a:ext cx="10700958" cy="113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【输出格式】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一个整数代表答案。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21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22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31996" y="1021860"/>
            <a:ext cx="22170900" cy="190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  统计子矩阵</a:t>
            </a:r>
          </a:p>
          <a:p>
            <a:pPr algn="l">
              <a:lnSpc>
                <a:spcPct val="140000"/>
              </a:lnSpc>
            </a:pP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2022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年第十三届</a:t>
            </a:r>
            <a:r>
              <a:rPr lang="zh-CN" altLang="en-US" sz="44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省赛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  <a:r>
              <a:rPr lang="en-US" altLang="zh-CN" sz="44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lanqiao2109</a:t>
            </a:r>
          </a:p>
        </p:txBody>
      </p:sp>
    </p:spTree>
    <p:extLst>
      <p:ext uri="{BB962C8B-B14F-4D97-AF65-F5344CB8AC3E}">
        <p14:creationId xmlns:p14="http://schemas.microsoft.com/office/powerpoint/2010/main" val="42535070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0" grpId="1"/>
      <p:bldP spid="11" grpId="0"/>
      <p:bldP spid="11" grpId="1"/>
      <p:bldP spid="19" grpId="0"/>
      <p:bldP spid="19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762034" y="616403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761399" y="3909714"/>
            <a:ext cx="10960656" cy="809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sz="40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【</a:t>
            </a:r>
            <a:r>
              <a:rPr lang="zh-CN" altLang="en-US" sz="40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思路</a:t>
            </a:r>
            <a:r>
              <a:rPr sz="40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】</a:t>
            </a:r>
          </a:p>
          <a:p>
            <a:pPr algn="l">
              <a:lnSpc>
                <a:spcPct val="20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二维前缀和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”，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定义</a:t>
            </a:r>
            <a:r>
              <a:rPr sz="36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3600" kern="1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[][]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sz="36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s[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][j]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表示子矩阵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[1, 1] ~ [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, j]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的和</a:t>
            </a:r>
            <a:endParaRPr sz="36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（1）预计算出s[][]，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然后快速计算二维子区间和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>
              <a:lnSpc>
                <a:spcPct val="200000"/>
              </a:lnSpc>
            </a:pP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（2）阴影子矩阵[i1, j1] ~ [i2, j2]</a:t>
            </a:r>
            <a:r>
              <a:rPr sz="3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区间和，等于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>
              <a:lnSpc>
                <a:spcPct val="200000"/>
              </a:lnSpc>
            </a:pP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s[i2][j2] - s[i2][j1-1] - s[i1-1][j2] + s[i1-1][j1-1]</a:t>
            </a:r>
          </a:p>
          <a:p>
            <a:pPr algn="l">
              <a:lnSpc>
                <a:spcPct val="200000"/>
              </a:lnSpc>
            </a:pPr>
            <a:r>
              <a:rPr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sz="3600" kern="100" dirty="0" err="1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其中s</a:t>
            </a:r>
            <a:r>
              <a:rPr sz="3600" kern="1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[i1-1][ j1-1]被减了2次，需要加回来1次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2" y="4802050"/>
            <a:ext cx="10798107" cy="6759135"/>
          </a:xfrm>
          <a:prstGeom prst="rect">
            <a:avLst/>
          </a:prstGeom>
        </p:spPr>
      </p:pic>
      <p:sp>
        <p:nvSpPr>
          <p:cNvPr id="7" name="矩形: 圆角 2"/>
          <p:cNvSpPr/>
          <p:nvPr/>
        </p:nvSpPr>
        <p:spPr>
          <a:xfrm>
            <a:off x="-1" y="702121"/>
            <a:ext cx="24382413" cy="2524422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5978" y="1380488"/>
            <a:ext cx="8714808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5600" b="1" spc="60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defRPr>
            </a:lvl1pPr>
          </a:lstStyle>
          <a:p>
            <a:r>
              <a:rPr sz="5599" dirty="0" smtClean="0"/>
              <a:t>方法</a:t>
            </a:r>
            <a:r>
              <a:rPr lang="en-US" sz="5599" dirty="0" smtClean="0"/>
              <a:t>1</a:t>
            </a:r>
            <a:r>
              <a:rPr sz="5599" dirty="0" smtClean="0"/>
              <a:t>：</a:t>
            </a:r>
            <a:r>
              <a:rPr lang="zh-CN" altLang="en-US" sz="5599" dirty="0"/>
              <a:t>前缀和</a:t>
            </a:r>
            <a:r>
              <a:rPr sz="5599" dirty="0"/>
              <a:t>   </a:t>
            </a:r>
            <a:r>
              <a:rPr lang="en-US" sz="5599" dirty="0"/>
              <a:t>7</a:t>
            </a:r>
            <a:r>
              <a:rPr sz="5599" dirty="0"/>
              <a:t>0% 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458" y="1303428"/>
            <a:ext cx="3541164" cy="575908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69582" y="7314581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258901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674249" y="-2466592"/>
            <a:ext cx="15415846" cy="20436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4290852" y="963113"/>
            <a:ext cx="20194748" cy="124033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s[550][550];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n,m,k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&gt;&gt;n&gt;&gt;m&gt;&gt;k;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j=1;j&lt;=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m;j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d",&amp;v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 s[i-1][j]+s[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][j-1]-s[i-1][j-1]+v;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预计算二维前缀和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long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i1=1;i1&lt;=n;i1++)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暴力查询二维子矩阵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i2=i1;i2&lt;=n;i2++)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j1=1; j1&lt;=m; j1++)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j2=j1; j2&lt;=m; j2++) 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z = s[i2][j2]-s[i2][j1-1]-s[i1-1][j2]+s[i1-1][j1-1];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if(z&lt;=k)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3485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69582" y="7314581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47" name="矩形 46"/>
          <p:cNvSpPr/>
          <p:nvPr/>
        </p:nvSpPr>
        <p:spPr>
          <a:xfrm>
            <a:off x="12762034" y="616403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39" y="5329700"/>
            <a:ext cx="10052665" cy="6292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579860" y="3446413"/>
            <a:ext cx="10432371" cy="52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10000"/>
              </a:lnSpc>
            </a:pPr>
            <a:r>
              <a:rPr sz="4000" b="1" kern="10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【</a:t>
            </a:r>
            <a:r>
              <a:rPr lang="zh-CN" altLang="en-US" sz="4000" b="1" kern="10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思路</a:t>
            </a:r>
            <a:r>
              <a:rPr sz="4000" b="1" kern="100">
                <a:solidFill>
                  <a:srgbClr val="2E7E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】</a:t>
            </a:r>
            <a:endParaRPr sz="4000" b="1" kern="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10000"/>
              </a:lnSpc>
            </a:pPr>
            <a:r>
              <a:rPr sz="4000" b="1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000" b="1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本题统计二维子矩阵和≤k的数量，而</a:t>
            </a:r>
          </a:p>
          <a:p>
            <a:pPr algn="l">
              <a:lnSpc>
                <a:spcPct val="210000"/>
              </a:lnSpc>
            </a:pPr>
            <a:r>
              <a:rPr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不用具体指出是哪些子矩阵，可以用</a:t>
            </a:r>
          </a:p>
          <a:p>
            <a:pPr algn="l">
              <a:lnSpc>
                <a:spcPct val="210000"/>
              </a:lnSpc>
            </a:pPr>
            <a:r>
              <a:rPr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4000" kern="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尺取法优化。</a:t>
            </a:r>
          </a:p>
        </p:txBody>
      </p:sp>
      <p:sp>
        <p:nvSpPr>
          <p:cNvPr id="9" name="矩形: 圆角 2"/>
          <p:cNvSpPr/>
          <p:nvPr/>
        </p:nvSpPr>
        <p:spPr>
          <a:xfrm>
            <a:off x="-1" y="674818"/>
            <a:ext cx="24382413" cy="2524422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3458" y="1303428"/>
            <a:ext cx="3541164" cy="57590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3548" y="1427138"/>
            <a:ext cx="13318893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5600" b="1" spc="60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defRPr>
            </a:lvl1pPr>
          </a:lstStyle>
          <a:p>
            <a:r>
              <a:rPr sz="5599" dirty="0" smtClean="0"/>
              <a:t>方法</a:t>
            </a:r>
            <a:r>
              <a:rPr lang="en-US" sz="5599" dirty="0" smtClean="0"/>
              <a:t>2</a:t>
            </a:r>
            <a:r>
              <a:rPr sz="5599" dirty="0" smtClean="0"/>
              <a:t>：</a:t>
            </a:r>
            <a:r>
              <a:rPr sz="5599" dirty="0"/>
              <a:t>前缀和+尺取法  100% </a:t>
            </a:r>
          </a:p>
        </p:txBody>
      </p:sp>
    </p:spTree>
    <p:extLst>
      <p:ext uri="{BB962C8B-B14F-4D97-AF65-F5344CB8AC3E}">
        <p14:creationId xmlns:p14="http://schemas.microsoft.com/office/powerpoint/2010/main" val="20558840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805846" y="553902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831939" y="4723675"/>
            <a:ext cx="8057625" cy="75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309" hangingPunct="1">
              <a:lnSpc>
                <a:spcPct val="120000"/>
              </a:lnSpc>
              <a:defRPr/>
            </a:pP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用2重for循环遍历j1和j2，复杂度O(n²)。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781143" y="7354943"/>
            <a:ext cx="8753540" cy="341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309" hangingPunct="1">
              <a:lnSpc>
                <a:spcPct val="150000"/>
              </a:lnSpc>
              <a:defRPr/>
            </a:pP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若s[j2] - s[j1] ≤ k，那么在子区间[j1, j2]上，有j2 - j1+1个子区间满足≤ k。</a:t>
            </a:r>
          </a:p>
          <a:p>
            <a:pPr algn="just" defTabSz="914309" hangingPunct="1">
              <a:lnSpc>
                <a:spcPct val="150000"/>
              </a:lnSpc>
              <a:defRPr/>
            </a:pP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用同向扫描的尺取法，用滑动窗口[j1, j2]遍历，复杂度降为O(n)。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3831939" y="11656153"/>
            <a:ext cx="9130071" cy="258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309" hangingPunct="1">
              <a:lnSpc>
                <a:spcPct val="150000"/>
              </a:lnSpc>
              <a:defRPr/>
            </a:pPr>
            <a:endParaRPr lang="en-US" altLang="zh-CN" sz="3600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defTabSz="914309" hangingPunct="1">
              <a:lnSpc>
                <a:spcPct val="150000"/>
              </a:lnSpc>
              <a:defRPr/>
            </a:pP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矩阵的</a:t>
            </a:r>
            <a:r>
              <a:rPr lang="en-US" altLang="zh-CN" sz="3600" kern="1200" dirty="0">
                <a:solidFill>
                  <a:srgbClr val="2E7EE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行子区间和</a:t>
            </a: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仍用2重暴力遍历</a:t>
            </a:r>
          </a:p>
          <a:p>
            <a:pPr algn="just" defTabSz="914309" hangingPunct="1">
              <a:lnSpc>
                <a:spcPct val="150000"/>
              </a:lnSpc>
              <a:defRPr/>
            </a:pP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只把</a:t>
            </a:r>
            <a:r>
              <a:rPr lang="en-US" altLang="zh-CN" sz="3600" kern="1200" dirty="0">
                <a:solidFill>
                  <a:srgbClr val="2E7EE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列区间和</a:t>
            </a:r>
            <a:r>
              <a:rPr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用尺取法优化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28633" y="4389327"/>
            <a:ext cx="10700958" cy="218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以一维区间和为例，查询有多少子区间[j1, j2]的区间和s[j2] - s[j1] ≤ k。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310554" y="7632060"/>
            <a:ext cx="9007524" cy="1603906"/>
            <a:chOff x="2064" y="10914"/>
            <a:chExt cx="14186" cy="2526"/>
          </a:xfrm>
        </p:grpSpPr>
        <p:grpSp>
          <p:nvGrpSpPr>
            <p:cNvPr id="14" name="组合 13"/>
            <p:cNvGrpSpPr/>
            <p:nvPr/>
          </p:nvGrpSpPr>
          <p:grpSpPr>
            <a:xfrm>
              <a:off x="2064" y="13116"/>
              <a:ext cx="14186" cy="324"/>
              <a:chOff x="2064" y="13116"/>
              <a:chExt cx="14186" cy="324"/>
            </a:xfrm>
          </p:grpSpPr>
          <p:cxnSp>
            <p:nvCxnSpPr>
              <p:cNvPr id="37" name="直接箭头连接符 36"/>
              <p:cNvCxnSpPr/>
              <p:nvPr/>
            </p:nvCxnSpPr>
            <p:spPr>
              <a:xfrm>
                <a:off x="2064" y="13243"/>
                <a:ext cx="14187" cy="5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9" name="图片 38" descr="303b32313537333934323bb5e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59" y="13142"/>
                <a:ext cx="299" cy="299"/>
              </a:xfrm>
              <a:prstGeom prst="rect">
                <a:avLst/>
              </a:prstGeom>
            </p:spPr>
          </p:pic>
          <p:pic>
            <p:nvPicPr>
              <p:cNvPr id="40" name="图片 39" descr="303b32313537333934323bb5e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109" y="13116"/>
                <a:ext cx="299" cy="299"/>
              </a:xfrm>
              <a:prstGeom prst="rect">
                <a:avLst/>
              </a:prstGeom>
            </p:spPr>
          </p:pic>
        </p:grpSp>
        <p:sp>
          <p:nvSpPr>
            <p:cNvPr id="41" name="文本框 40"/>
            <p:cNvSpPr txBox="1"/>
            <p:nvPr/>
          </p:nvSpPr>
          <p:spPr>
            <a:xfrm>
              <a:off x="5023" y="10914"/>
              <a:ext cx="3116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en-US" altLang="zh-CN" sz="4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j1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806" y="10915"/>
              <a:ext cx="3116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en-US" altLang="zh-CN" sz="4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j2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69078" y="3351529"/>
            <a:ext cx="6862633" cy="1003235"/>
            <a:chOff x="22168" y="3429"/>
            <a:chExt cx="10808" cy="1580"/>
          </a:xfrm>
        </p:grpSpPr>
        <p:sp>
          <p:nvSpPr>
            <p:cNvPr id="3" name="圆角矩形 2"/>
            <p:cNvSpPr/>
            <p:nvPr/>
          </p:nvSpPr>
          <p:spPr>
            <a:xfrm>
              <a:off x="22168" y="3543"/>
              <a:ext cx="4426" cy="1466"/>
            </a:xfrm>
            <a:prstGeom prst="roundRect">
              <a:avLst>
                <a:gd name="adj" fmla="val 50000"/>
              </a:avLst>
            </a:prstGeom>
            <a:solidFill>
              <a:srgbClr val="0D5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09" hangingPunct="1">
                <a:defRPr/>
              </a:pPr>
              <a:endParaRPr lang="zh-CN" altLang="en-US" sz="1800" kern="120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2680" y="3429"/>
              <a:ext cx="10296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309" hangingPunct="1">
                <a:lnSpc>
                  <a:spcPct val="120000"/>
                </a:lnSpc>
                <a:defRPr/>
              </a:pPr>
              <a:r>
                <a:rPr lang="zh-CN" altLang="en-US" sz="4800" b="1" kern="12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暴力法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37019" y="6212018"/>
            <a:ext cx="6611825" cy="1022918"/>
            <a:chOff x="22275" y="7934"/>
            <a:chExt cx="10461" cy="1611"/>
          </a:xfrm>
        </p:grpSpPr>
        <p:sp>
          <p:nvSpPr>
            <p:cNvPr id="4" name="圆角矩形 3"/>
            <p:cNvSpPr/>
            <p:nvPr/>
          </p:nvSpPr>
          <p:spPr>
            <a:xfrm>
              <a:off x="22275" y="8079"/>
              <a:ext cx="10461" cy="1466"/>
            </a:xfrm>
            <a:prstGeom prst="roundRect">
              <a:avLst>
                <a:gd name="adj" fmla="val 50000"/>
              </a:avLst>
            </a:prstGeom>
            <a:solidFill>
              <a:srgbClr val="E14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09" hangingPunct="1">
                <a:defRPr/>
              </a:pPr>
              <a:endParaRPr lang="zh-CN" altLang="en-US" sz="1800" kern="120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832" y="7934"/>
              <a:ext cx="9408" cy="1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309" hangingPunct="1">
                <a:lnSpc>
                  <a:spcPct val="120000"/>
                </a:lnSpc>
                <a:defRPr/>
              </a:pPr>
              <a:r>
                <a:rPr lang="zh-CN" altLang="en-US" sz="4800" b="1" kern="12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尺取法求一维区间和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828130" y="11256764"/>
            <a:ext cx="6900096" cy="1014664"/>
            <a:chOff x="22261" y="15540"/>
            <a:chExt cx="10867" cy="1598"/>
          </a:xfrm>
        </p:grpSpPr>
        <p:sp>
          <p:nvSpPr>
            <p:cNvPr id="5" name="圆角矩形 4"/>
            <p:cNvSpPr/>
            <p:nvPr/>
          </p:nvSpPr>
          <p:spPr>
            <a:xfrm>
              <a:off x="22261" y="15672"/>
              <a:ext cx="9803" cy="1466"/>
            </a:xfrm>
            <a:prstGeom prst="roundRect">
              <a:avLst>
                <a:gd name="adj" fmla="val 50000"/>
              </a:avLst>
            </a:prstGeom>
            <a:solidFill>
              <a:srgbClr val="E14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09" hangingPunct="1">
                <a:defRPr/>
              </a:pPr>
              <a:endParaRPr lang="zh-CN" altLang="en-US" sz="1800" kern="120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832" y="15540"/>
              <a:ext cx="10296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309" hangingPunct="1">
                <a:lnSpc>
                  <a:spcPct val="120000"/>
                </a:lnSpc>
                <a:defRPr/>
              </a:pPr>
              <a:r>
                <a:rPr lang="zh-CN" altLang="en-US" sz="4800" b="1" kern="12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尺取法求二维区间和</a:t>
              </a:r>
            </a:p>
          </p:txBody>
        </p:sp>
      </p:grpSp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69582" y="7314581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2" name="矩形: 圆角 2"/>
          <p:cNvSpPr/>
          <p:nvPr/>
        </p:nvSpPr>
        <p:spPr>
          <a:xfrm>
            <a:off x="-1" y="674818"/>
            <a:ext cx="24382413" cy="2524422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3458" y="1303428"/>
            <a:ext cx="3541164" cy="57590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3548" y="1427138"/>
            <a:ext cx="13318893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5600" b="1" spc="60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defRPr>
            </a:lvl1pPr>
          </a:lstStyle>
          <a:p>
            <a:endParaRPr sz="5599" dirty="0"/>
          </a:p>
        </p:txBody>
      </p:sp>
    </p:spTree>
    <p:extLst>
      <p:ext uri="{BB962C8B-B14F-4D97-AF65-F5344CB8AC3E}">
        <p14:creationId xmlns:p14="http://schemas.microsoft.com/office/powerpoint/2010/main" val="3682612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5" grpId="0"/>
      <p:bldP spid="25" grpId="1"/>
      <p:bldP spid="28" grpId="0"/>
      <p:bldP spid="28" grpId="1"/>
      <p:bldP spid="15" grpId="0"/>
      <p:bldP spid="15" grpId="1"/>
      <p:bldP spid="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317856" y="-3699383"/>
            <a:ext cx="15415846" cy="227132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3164114" y="963113"/>
            <a:ext cx="21321486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s[550][550];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n,m,k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&gt;&gt;n&gt;&gt;m&gt;&gt;k;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j=1;j&lt;=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m;j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a;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s[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 = s[i-1][j] + a;         // s[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：第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列上，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0~i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行数字的前缀和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long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i1=1;i1&lt;=n;i1++)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i2=i1;i2&lt;=n;i2++)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j1=1,j2=1,z=0;j2&lt;=m;j2++){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尺取法，滑动窗口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[j1, j2]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。移动指针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j2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z += s[i2][j2]-s[i1-1][j2</a:t>
            </a:r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j2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列上，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i1~i2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的区间和。累加得到二维区间和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while(z&gt;k){ 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若区间和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k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，移动指针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z -= s[i2][j1]-s[i1-1][j1];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j1 += 1;               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j2-j1+1;  </a:t>
            </a:r>
            <a:r>
              <a:rPr lang="en-US" altLang="zh-CN" sz="3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j1~j2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的区间和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 k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，那么这里面有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j2-j1+1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个满足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448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62034" y="616403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4.8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贪心</a:t>
              </a:r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847324" y="4240563"/>
            <a:ext cx="14807801" cy="729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【算法优点】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容易理解：生活常见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操作简单：在每一步都选局部最优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效率高：复杂度常常是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O(1)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【算法缺点】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缺点：局部最优不一定是全局最优</a:t>
            </a:r>
          </a:p>
          <a:p>
            <a:pPr algn="l">
              <a:lnSpc>
                <a:spcPct val="150000"/>
              </a:lnSpc>
            </a:pPr>
            <a:endParaRPr lang="zh-CN" alt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4715" y="4407105"/>
            <a:ext cx="8887942" cy="9813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3579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217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14610399" y="616403"/>
            <a:ext cx="9747885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>
                <a:defRPr sz="5600" b="1" spc="6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r>
                <a:rPr lang="zh-CN" altLang="en-US" sz="55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例子：最少硬币问题</a:t>
              </a:r>
              <a:endParaRPr sz="55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235" y="3942325"/>
            <a:ext cx="13186296" cy="89557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硬币面值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。支付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元，要求硬币数量最少。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贪心：（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</a:p>
          <a:p>
            <a:pPr algn="l">
              <a:lnSpc>
                <a:spcPct val="120000"/>
              </a:lnSpc>
            </a:pPr>
            <a:endParaRPr lang="zh-CN" alt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硬币面值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。支付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元。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贪心：（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个。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错误！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答案是：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+4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元硬币</a:t>
            </a:r>
          </a:p>
          <a:p>
            <a:pPr algn="l">
              <a:lnSpc>
                <a:spcPct val="120000"/>
              </a:lnSpc>
            </a:pPr>
            <a:endParaRPr lang="zh-CN" alt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version23/VCG41472362565.jpg" descr="templates\picture_hover\&amp;pky130_sjzg_VCG41472362565&amp;2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0169" y="7102505"/>
            <a:ext cx="7722367" cy="3861184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9171978" y="10112209"/>
            <a:ext cx="3819276" cy="2019169"/>
          </a:xfrm>
          <a:prstGeom prst="wedgeRoundRectCallout">
            <a:avLst>
              <a:gd name="adj1" fmla="val -73701"/>
              <a:gd name="adj2" fmla="val -266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硬币问题的正解是动态规划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09438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4805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>
                <a:defRPr sz="5600" b="1" spc="6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r>
                <a:rPr lang="zh-CN" altLang="en-US" sz="5599" dirty="0"/>
                <a:t>贪心和动态规划</a:t>
              </a:r>
              <a:endParaRPr sz="5599" dirty="0"/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76068" y="3998192"/>
            <a:ext cx="21065580" cy="840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贪心法求解的问题满足以下特征：</a:t>
            </a:r>
          </a:p>
          <a:p>
            <a:pPr marL="571443" indent="-57144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最优子结构性质。当一个问题的最优解包含其子问题的最优解时，称此问题具有最优子结构性质，也称此问题满足最优性原理。从局部最优能扩展到全局最优。	</a:t>
            </a:r>
          </a:p>
          <a:p>
            <a:pPr marL="571443" indent="-57144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贪心选择性质。问题的整体最优解可以通过一系列局部最优的选择来得到。</a:t>
            </a:r>
          </a:p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动态规划：</a:t>
            </a:r>
          </a:p>
          <a:p>
            <a:pPr marL="571443" indent="-57144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重叠子问题：子问题是原大问题的小版本；计算大问题的时候，需要多次重复计算小问题。</a:t>
            </a:r>
          </a:p>
          <a:p>
            <a:pPr marL="571443" indent="-57144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最优子结构：大问题的最优解包含小问题的最优解；可以通过小问题的最优解推导出大问题的最优解。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5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0301" y="4136188"/>
            <a:ext cx="14351637" cy="701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把n称为问题的数据规模，把程序的复杂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度用O()表示。</a:t>
            </a: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复杂度只是一个估计，不需要精确计算。</a:t>
            </a: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例如在一个有n个数的无序数列中，查找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某个数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a，可能第一个数就是a，也可能最后一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个数才是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a。平均查找时间是n/2次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，把查找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的时间复杂度记为O(n)。</a:t>
            </a: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在算法分析中，规模n前面的系数被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认为不重要。</a:t>
            </a: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56798" y="635"/>
            <a:ext cx="8925931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/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计算复杂度</a:t>
              </a:r>
            </a:p>
          </p:txBody>
        </p:sp>
      </p:grpSp>
      <p:pic>
        <p:nvPicPr>
          <p:cNvPr id="2" name="http://photo-static-api.fotomore.com/creative/vcg/400/new/VCG211303987637.jpg" descr="&amp;pky280_sjzg_VCG211303987637&amp;2&amp;src_toppic_insrchxs1&amp;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9" b="89941" l="10000" r="90000">
                        <a14:foregroundMark x1="27412" y1="33136" x2="43059" y2="32396"/>
                        <a14:foregroundMark x1="39471" y1="14201" x2="39941" y2="26257"/>
                        <a14:foregroundMark x1="36471" y1="12870" x2="36353" y2="19822"/>
                        <a14:foregroundMark x1="36588" y1="11464" x2="48647" y2="11612"/>
                        <a14:foregroundMark x1="44235" y1="76997" x2="43824" y2="81583"/>
                        <a14:foregroundMark x1="39941" y1="83876" x2="44824" y2="82396"/>
                        <a14:foregroundMark x1="29294" y1="84615" x2="36235" y2="84024"/>
                        <a14:foregroundMark x1="36235" y1="84024" x2="36353" y2="84024"/>
                        <a14:foregroundMark x1="22000" y1="84393" x2="30353" y2="84024"/>
                        <a14:foregroundMark x1="30353" y1="84024" x2="32294" y2="84467"/>
                        <a14:foregroundMark x1="40647" y1="84837" x2="58294" y2="83580"/>
                        <a14:foregroundMark x1="50118" y1="86021" x2="59471" y2="84985"/>
                        <a14:foregroundMark x1="59471" y1="84985" x2="66529" y2="84985"/>
                        <a14:foregroundMark x1="62471" y1="84615" x2="64235" y2="84246"/>
                        <a14:foregroundMark x1="55471" y1="76701" x2="56471" y2="81953"/>
                        <a14:foregroundMark x1="20941" y1="84246" x2="20941" y2="84246"/>
                        <a14:foregroundMark x1="19941" y1="84615" x2="19941" y2="84615"/>
                        <a14:foregroundMark x1="19118" y1="84467" x2="19118" y2="84467"/>
                        <a14:foregroundMark x1="38941" y1="38018" x2="40824" y2="50074"/>
                        <a14:foregroundMark x1="42353" y1="9467" x2="52941" y2="9689"/>
                        <a14:foregroundMark x1="52941" y1="9689" x2="56588" y2="22855"/>
                        <a14:foregroundMark x1="56588" y1="22855" x2="56588" y2="22855"/>
                        <a14:foregroundMark x1="76882" y1="85503" x2="84529" y2="84246"/>
                        <a14:foregroundMark x1="84529" y1="84246" x2="77882" y2="84763"/>
                        <a14:foregroundMark x1="18235" y1="84763" x2="18235" y2="84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98783" y="6690732"/>
            <a:ext cx="6556357" cy="52145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4805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3360764" cy="10247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小明玩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翻硬币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游戏。桌上放着排成一排的若干硬币。用*表示正面，用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表示反面（是小写字母，不是零）。比如，可能情形是**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oo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***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oooo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，如果同时翻转左边的两个硬币，则变为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oooo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***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oooo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。小明的问题是：如果已知了初始状态和要达到的目标状态，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每次只能同时翻转相邻的两个硬币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，那么对特定的局面，最少要翻动多少次呢？约定：把翻动相邻的两个硬币叫做一步操作。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两行等长的字符串，分别表示初始状态和要达到的目标状态。每行的长度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 1000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一个整数，表示最小操作步数。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**********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o****o****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054524"/>
            <a:ext cx="18070107" cy="190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翻硬币 </a:t>
            </a:r>
            <a:endParaRPr lang="en-US" altLang="zh-CN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209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475796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50569" y="5564000"/>
            <a:ext cx="21734635" cy="218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本题求从初始状态到目标状态的最短路径，非常符合BFS的特征。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如果学过BFS，很自然地会考虑用BFS来解题。但是本题的状态太多，用BFS肯定超时。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思路：BFS？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4881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1456" y="4131534"/>
            <a:ext cx="23576650" cy="5195867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53721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思路：贪心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80433" y="5264934"/>
            <a:ext cx="22020957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如果让小学生做这个游戏，他会简单地模拟翻动的过程：从左边开始，每遇到和目标状态不同的硬币就操作一步，翻动连续两个硬币，直到最后一个硬币。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这是贪心法，但是这题用贪心对吗？下面进行分析和证明。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51456" y="4131534"/>
            <a:ext cx="23576650" cy="5195867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  <p:pic>
        <p:nvPicPr>
          <p:cNvPr id="2050" name="Picture 2" descr="https://gimg2.baidu.com/image_search/src=http%3A%2F%2Fcms-image.airmb.com%2Fadmin%2F2020%2F06%2F12%2F05e7577a75fa17d466df2b19147f173f.png%3Fx-oss-process%3Dimage%2Fresize%2Cw_840%2Fformat%2Cjpg%2Fquality%2Cq_85&amp;refer=http%3A%2F%2Fcms-image.airmb.com&amp;app=2002&amp;size=f9999,10000&amp;q=a80&amp;n=0&amp;g=0n&amp;fmt=auto?sec=1669774440&amp;t=da2be075a0ec0b47ea410d693913a2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25" y="9903836"/>
            <a:ext cx="4628849" cy="28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cms-image.airmb.com%2Fadmin%2F2020%2F06%2F12%2F05e7577a75fa17d466df2b19147f173f.png%3Fx-oss-process%3Dimage%2Fresize%2Cw_840%2Fformat%2Cjpg%2Fquality%2Cq_85&amp;refer=http%3A%2F%2Fcms-image.airmb.com&amp;app=2002&amp;size=f9999,10000&amp;q=a80&amp;n=0&amp;g=0n&amp;fmt=auto?sec=1669774440&amp;t=da2be075a0ec0b47ea410d693913a2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03" y="9901599"/>
            <a:ext cx="4628849" cy="28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cms-image.airmb.com%2Fadmin%2F2020%2F06%2F12%2F05e7577a75fa17d466df2b19147f173f.png%3Fx-oss-process%3Dimage%2Fresize%2Cw_840%2Fformat%2Cjpg%2Fquality%2Cq_85&amp;refer=http%3A%2F%2Fcms-image.airmb.com&amp;app=2002&amp;size=f9999,10000&amp;q=a80&amp;n=0&amp;g=0n&amp;fmt=auto?sec=1669774440&amp;t=da2be075a0ec0b47ea410d693913a2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351" y="9901599"/>
            <a:ext cx="4628849" cy="28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6047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思路：贪心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428906"/>
            <a:ext cx="23835078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首先分析翻动的具体操作：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）只有一个硬币不同。例如位置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的硬币不同，那么翻动它时，会改变它相邻的硬币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，现在变成了硬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币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不一样，回到了“只有一个硬币不同”的情况。也就是说，如果只有一个硬币不同，无法实现。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903" y="9434980"/>
            <a:ext cx="8707605" cy="44342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2227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思路：贪心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428906"/>
            <a:ext cx="23835078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分析翻动的具体操作：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）有两个硬币不同。这两个硬币位于任意两个位置，从左边的不同硬币开始翻动，一直翻动到右边的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不同硬币，结束。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490" y="7258199"/>
            <a:ext cx="8183710" cy="6919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0223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思路：贪心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428906"/>
            <a:ext cx="23835078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分析翻动的具体操作：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）有三个硬币不同。左边两个不同硬币，可以按“有两个不同硬币”的情况完成翻动；但是最后一个硬币是“有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个不同硬币”的情况，无法完成。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1226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4881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思路：贪心？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54" y="3675633"/>
            <a:ext cx="23083287" cy="840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总结这些操作，得到结论：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）有解的条件。初始字符串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和目标字符串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必定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有偶数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个字符不同。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）贪心操作。从头开始遍历字符串，遇到不同的字符就翻动，直到最后一个字符。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证明这个贪心操作，是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局部最优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也是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全局最优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首先找到第一个不同的字符。从左边开始找第一个不同的那个字符（记为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Z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Z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左边的字符都相同，不用再翻动。从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Z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开始，右边肯定有偶数个不同的字符。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Z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必定要翻动，不能不翻；它翻了之后，就不用再翻动。所以从左到右的翻动过程，每次翻动都是必须的，也就是说这个翻动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Z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的局部最优操作，也是全局最优操作。贪心是正确的。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85743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084177" y="-469192"/>
            <a:ext cx="9158273" cy="17789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4794" y="4123914"/>
            <a:ext cx="55186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翻动连续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个字符。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其实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是多余的，因为当遇到一个不同的字符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时，翻它的下一个字符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s[i+1]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就行了，不用再管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s[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65144" y="4601582"/>
            <a:ext cx="17077711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s &gt;&gt; 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s.length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t[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 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// 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= (s[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=='*'?'o':'*');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多余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s[i+1] = (s[i+1]=='*'?'o':'*');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翻下一个就行了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2103" y="1473597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编码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8863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/>
      <p:bldP spid="13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4805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09909"/>
            <a:ext cx="22206409" cy="821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小明最近在玩一款游戏。对游戏中的防御力很感兴趣。直接影响防御的参数为"防御性能"，记作d，而面板上有两个防御值A和B，与d成对数关系，A=2</a:t>
            </a:r>
            <a:r>
              <a:rPr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，B=3</a:t>
            </a:r>
            <a:r>
              <a:rPr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（</a:t>
            </a:r>
            <a:r>
              <a:rPr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注意任何时候上式都成立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在游戏过程中，可能有一些道具把防御值A增加一个值，有另一些道具把防御值B增加一个值。现在小明身上有n</a:t>
            </a:r>
            <a:r>
              <a:rPr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个道具增加A的值和n</a:t>
            </a:r>
            <a:r>
              <a:rPr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道具增加B的值，增加量已知。现在已知第i次使用的道具是增加A还是增加B的值，但具体使用那个道具是不确定的，请找到一个字典序最小的使用道具的方式，使得最终的防御性能最大。初始时防御性能为0，即d=0，所以A=B=1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054524"/>
            <a:ext cx="18070107" cy="190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例题：防御力</a:t>
            </a:r>
          </a:p>
          <a:p>
            <a:pPr algn="l">
              <a:lnSpc>
                <a:spcPct val="140000"/>
              </a:lnSpc>
            </a:pPr>
            <a:r>
              <a:rPr sz="44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2018年第九届蓝桥杯国赛  lanqiaoOJ题号226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1758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4805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3360129" cy="673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输入的第一行包含两个数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n1, n2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，空格分隔。第二行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个数，表示增加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值的那些道具的增加量。第三行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个数，表示增加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值的那些道具的增加量。第四行一个长度为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n1+ n2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的字符串，由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组成，表示道具的使用顺序。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表示使用增加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值的道具，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表示使用增加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值的道具。输入数据保证恰好有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对于每组数据，输出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n1+ n2+1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n1+ n2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行按顺序输出道具的使用情况，若使用增加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值的道具，输出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为道具在该类道具中的编号（从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开始）。若使用增加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值的道具则输出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。最后一行输出一个大写字母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E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测试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20%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的数据，字符串长度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&lt;=10000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；对于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70%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的数据，字符串长度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&lt;=200000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；对于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100%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的数据，字符串长度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&lt;=2000000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，输入的每个增加值不超过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10285552"/>
            <a:ext cx="4929183" cy="316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2 8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101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43226" y="10285553"/>
            <a:ext cx="4929183" cy="316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2103" y="1054524"/>
            <a:ext cx="18070107" cy="190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例题：防御力</a:t>
            </a:r>
          </a:p>
          <a:p>
            <a:pPr algn="l">
              <a:lnSpc>
                <a:spcPct val="140000"/>
              </a:lnSpc>
            </a:pPr>
            <a:r>
              <a:rPr sz="44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2018年第九届蓝桥杯国赛  lanqiaoOJ题号226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7745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61055" y="3616325"/>
            <a:ext cx="17670145" cy="10253980"/>
          </a:xfrm>
          <a:prstGeom prst="rect">
            <a:avLst/>
          </a:prstGeom>
          <a:gradFill>
            <a:gsLst>
              <a:gs pos="3000">
                <a:srgbClr val="C2DDFF"/>
              </a:gs>
              <a:gs pos="100000">
                <a:srgbClr val="1775E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有哪些复杂度</a:t>
              </a:r>
            </a:p>
          </p:txBody>
        </p:sp>
      </p:grpSp>
      <p:pic>
        <p:nvPicPr>
          <p:cNvPr id="15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758" y="4008755"/>
            <a:ext cx="16885285" cy="94691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7816833"/>
            <a:ext cx="23310873" cy="4724092"/>
          </a:xfrm>
          <a:prstGeom prst="rect">
            <a:avLst/>
          </a:prstGeom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4993" y="3704205"/>
            <a:ext cx="4929183" cy="316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2 8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101</a:t>
            </a: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686115" y="3704206"/>
            <a:ext cx="4929183" cy="316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B2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59107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  <p:bldP spid="1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217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3218" y="3755003"/>
            <a:ext cx="21763843" cy="97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都在增加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只增加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或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。例如连续增加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d=log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(1+A1+A2+...)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，与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的道具的顺序没有关系。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交替增加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。如何决定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的道具的顺序？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A=2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 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B=3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使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增加快，越大的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越有利：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的道具从小到大，后面更大的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更有利于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使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增加慢：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的道具从大到小，前面更大的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影响小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4622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217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7328929" y="616403"/>
            <a:ext cx="7029355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贪心法编程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3218" y="3755003"/>
            <a:ext cx="15589777" cy="9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对Ai进行结构体排序，先对Ai按增加量的从小到大排序，再按下标(字典序)排序。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对Bi进行结构体排序，先对Bi按增加量的从大到小排序，再按下标(字典序)排序。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然后按题目要求的顺序，输出Ai和Bi。</a:t>
            </a:r>
          </a:p>
          <a:p>
            <a:pPr algn="l">
              <a:lnSpc>
                <a:spcPct val="170000"/>
              </a:lnSpc>
            </a:pP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分析过程复杂，代码很简单。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这一题是蓝桥杯国赛题，分析过程有一点复杂，不过难度不高，参加国赛的大部分人能做出来。</a:t>
            </a:r>
          </a:p>
        </p:txBody>
      </p:sp>
      <p:pic>
        <p:nvPicPr>
          <p:cNvPr id="10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9888" y="5041611"/>
            <a:ext cx="7369857" cy="7364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9517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91394" y="-988677"/>
            <a:ext cx="14974208" cy="172418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8243348" y="879044"/>
            <a:ext cx="15622707" cy="138807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nodea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id,w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;} a[100005</a:t>
            </a:r>
            <a:r>
              <a:rPr lang="en-US" altLang="zh-CN" sz="3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];//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的道具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//id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是道具，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是这个道具的增加量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id,w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;} b[100005];      // 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的道具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cmp1(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nodea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a,nodea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先对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的增加量排序，从小到大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return a.id &lt; b.id;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再按字典序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排序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cmp2(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a,nodeb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b){     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先对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的增加量排序，从大到小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return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b.w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 return a.id &lt; b.id;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n1,n2;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n1 &gt;&gt; n2;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].w,  a[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].id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n2;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].w,  b[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].id =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sort(a+1,a+n1+1,cmp1);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sort(b+1,b+n2+1,cmp2);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s;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s;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idx1 = 1, idx2 = 1;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s.length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if(s[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]=='1'){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"B";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b[idx1++].id &lt;&lt; "\n";}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       {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"A";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a[idx2++].id &lt;&lt; "\n";}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"E" &lt;&lt; "\n";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322464" y="3622921"/>
            <a:ext cx="7287516" cy="2861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复杂度：很好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主要是排序花时间：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nlogn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8059" y="1278029"/>
            <a:ext cx="3541164" cy="575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5596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4805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598" y="3634996"/>
            <a:ext cx="21016316" cy="101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hlinkClick r:id="rId7"/>
              </a:rPr>
              <a:t>https://www.lanqiao.cn/problems/?sort=students_count&amp;tags=%E8%B4%AA%E5%BF%83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3841" y="1456205"/>
            <a:ext cx="22206409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贪心习题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715599" y="5215408"/>
          <a:ext cx="22441344" cy="7178210"/>
        </p:xfrm>
        <a:graphic>
          <a:graphicData uri="http://schemas.openxmlformats.org/drawingml/2006/table">
            <a:tbl>
              <a:tblPr firstRow="1" bandRow="1"/>
              <a:tblGrid>
                <a:gridCol w="1095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4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5642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答疑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1025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删除字符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544 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642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日志统计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179 </a:t>
                      </a: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谈判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545 </a:t>
                      </a: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642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排座椅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524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接水问题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408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5642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赛道修建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332 </a:t>
                      </a: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覆盖问题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856 </a:t>
                      </a: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5642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马步距离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900 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</a:rPr>
                        <a:t> ………</a:t>
                      </a:r>
                    </a:p>
                  </a:txBody>
                  <a:tcPr marL="91434" marR="91434" marT="45717" marB="45717">
                    <a:solidFill>
                      <a:srgbClr val="C2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5348292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0" y="702122"/>
            <a:ext cx="24382413" cy="13771443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262" y="4353079"/>
            <a:ext cx="6565888" cy="4560210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799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58" y="3284214"/>
            <a:ext cx="6846880" cy="88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3410" y="3136265"/>
            <a:ext cx="23112730" cy="912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O(1) 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计算时间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是一个常数，和问题的规模n无关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。用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公式计算时，一次计算的复杂度就是O(1)，例如hash算法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。在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矩阵A[M][N]中查找i行j列的元素，只需要一次访问A[i][j]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O(logn)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计算时间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是对数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。通常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是以2为底的对数，每一步计算后，问题的规模减小一倍。例如在一个长度为n的有序数列中查找某个数，用折半查找的方法，只需要logn次就能找到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O(n)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计算时间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随规模n线性增长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。在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很多情况下，这是算法能达到的最优复杂度，因为对输入的n个数，程序一般需要处理所有的数，即计算n次。例如查找一个无序数列中的某个数，可能需要检查所有的数。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算法的评估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5036" y="4652831"/>
            <a:ext cx="23112730" cy="620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O(nlogn) 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算法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可能达到的最优复杂度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     快速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排序算法是典型例子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</a:t>
            </a:r>
            <a:r>
              <a:rPr lang="zh-CN" altLang="en-US" sz="441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一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个两重循环的算法，复杂度是O(n</a:t>
            </a:r>
            <a:r>
              <a:rPr lang="zh-CN" altLang="en-US" sz="441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  例如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冒泡排序，是典型的两重循环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</a:t>
            </a:r>
            <a:r>
              <a:rPr lang="zh-CN" altLang="en-US" sz="441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3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)、O(n</a:t>
            </a:r>
            <a:r>
              <a:rPr lang="zh-CN" altLang="en-US" sz="441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4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)等等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O(2</a:t>
            </a:r>
            <a:r>
              <a:rPr lang="zh-CN" altLang="en-US" sz="441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一般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对应集合问题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。例如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一个集合中有n个数，要求输出它的所有子集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O(n!) 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排列问题，复杂度是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O(n!)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算法的评估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分类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8940" y="3877310"/>
            <a:ext cx="23106380" cy="8462645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985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100799" tIns="50399" rIns="100799" bIns="50399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792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100799" tIns="50399" rIns="100799" bIns="50399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792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45257" y="5463770"/>
            <a:ext cx="233373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把上面的复杂度分成两类：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多项式复杂度，包括O(1)、O(n)、O(nlogn)、O(n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k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)等，其中k是一个常数；    </a:t>
            </a:r>
          </a:p>
          <a:p>
            <a:pPr algn="l">
              <a:lnSpc>
                <a:spcPct val="170000"/>
              </a:lnSpc>
            </a:pPr>
            <a:r>
              <a:rPr lang="en-US"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      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O(1)&lt;O(logn)&lt;O(n)&lt;O(nlogn)&lt;O(n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)&lt;O(n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3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指数复杂度，包括O(2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)、O(n!)等。 </a:t>
            </a:r>
            <a:r>
              <a:rPr sz="4400" b="1" dirty="0" smtClean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O(2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)&lt;O(n!)&lt;O(n</a:t>
            </a:r>
            <a:r>
              <a:rPr sz="4400" b="1" baseline="30000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sz="44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sz="4400" b="1" dirty="0">
              <a:solidFill>
                <a:schemeClr val="tx1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3164185" y="-165735"/>
            <a:ext cx="11218545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/>
          </a:p>
        </p:txBody>
      </p:sp>
      <p:grpSp>
        <p:nvGrpSpPr>
          <p:cNvPr id="7" name="组合 6"/>
          <p:cNvGrpSpPr/>
          <p:nvPr/>
        </p:nvGrpSpPr>
        <p:grpSpPr>
          <a:xfrm>
            <a:off x="201" y="-94500"/>
            <a:ext cx="24382400" cy="2843400"/>
            <a:chOff x="1784" y="-135"/>
            <a:chExt cx="34832" cy="4062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0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449" y="-135"/>
              <a:ext cx="18508" cy="3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易解问题－－难解问题：</a:t>
              </a:r>
              <a:b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</a:br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用多项式时间来区分</a:t>
              </a: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5701" y="4182471"/>
            <a:ext cx="19679800" cy="701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一个算法是多项式复杂度：“高效”算法。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指数复杂度：“低效”算法。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多项式复杂度的算法，随着规模n的增加，可以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通过堆叠硬件来实现，“砸钱”是行得通的；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指数复杂度的算法，增加硬件也无济于事，其增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长的速度超出了想象力。</a:t>
            </a:r>
          </a:p>
        </p:txBody>
      </p:sp>
      <p:pic>
        <p:nvPicPr>
          <p:cNvPr id="2" name="https://img7.file.cache.docer.com/storage/1636010352881000857/ed914d2bb7a9f2dab64c9007c77fb413.png" descr="&amp;pky86176425856_kiki李可乐_&amp;39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8922" y="5370286"/>
            <a:ext cx="6544143" cy="599040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0"/>
            <a:ext cx="24382400" cy="2748900"/>
            <a:chOff x="1784" y="0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0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314" y="567"/>
              <a:ext cx="18508" cy="2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6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多项式函数与指数函数的增长对比</a:t>
              </a:r>
            </a:p>
          </p:txBody>
        </p:sp>
      </p:grpSp>
      <p:pic>
        <p:nvPicPr>
          <p:cNvPr id="18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116965" y="4204335"/>
            <a:ext cx="22494240" cy="8633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0"/>
            <a:ext cx="24382400" cy="2748900"/>
            <a:chOff x="1784" y="0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0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314" y="567"/>
              <a:ext cx="18508" cy="2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60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问题规模和可用算法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79" y="4227445"/>
            <a:ext cx="22129785" cy="8696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3411" y="3136265"/>
            <a:ext cx="23073904" cy="1162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竞赛所给的题目，一般都会有多种解法，它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考核在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限定时间和空间内解决问题。</a:t>
            </a: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如果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条件很宽松，那么可以在多种解法中选一个容易编程的简单算法，以节约这一题的编码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时间。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简单算法一般指暴力法，不用复杂算法和复杂数据结构，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虽然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代码的效率低下，但是思路和编码非常简单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</a:pPr>
            <a:endParaRPr lang="zh-CN" altLang="en-US" sz="4410" b="1" dirty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如果给定的时间和空间条件很苛刻，那么能选用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的算法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和数据结构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就难了。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endParaRPr lang="en-US" altLang="zh-CN" sz="4410" b="1" dirty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要得到100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%的分数，需要用高效复杂的算法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如果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不会复杂算法或时间来不及，可以用暴力法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获得部分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分数。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选择解题方法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10" y="702121"/>
            <a:ext cx="7573093" cy="13715109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6" tIns="45716" rIns="45716" bIns="45716" numCol="1" anchor="ctr">
              <a:noAutofit/>
            </a:bodyPr>
            <a:lstStyle/>
            <a:p>
              <a:pPr algn="l" defTabSz="863514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5" name="成组"/>
          <p:cNvGrpSpPr/>
          <p:nvPr/>
        </p:nvGrpSpPr>
        <p:grpSpPr>
          <a:xfrm>
            <a:off x="10655085" y="3296433"/>
            <a:ext cx="11746371" cy="1269918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排序</a:t>
                </a:r>
                <a:endParaRPr lang="en-US" altLang="zh-CN" sz="5399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成组"/>
          <p:cNvGrpSpPr/>
          <p:nvPr/>
        </p:nvGrpSpPr>
        <p:grpSpPr>
          <a:xfrm>
            <a:off x="10642303" y="4873834"/>
            <a:ext cx="11791258" cy="1269918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排列和组合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673397" y="6104356"/>
            <a:ext cx="5576522" cy="310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598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20" name="成组"/>
          <p:cNvGrpSpPr/>
          <p:nvPr/>
        </p:nvGrpSpPr>
        <p:grpSpPr>
          <a:xfrm>
            <a:off x="10655085" y="6446869"/>
            <a:ext cx="11746371" cy="1269918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2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2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尺取法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成组"/>
          <p:cNvGrpSpPr/>
          <p:nvPr/>
        </p:nvGrpSpPr>
        <p:grpSpPr>
          <a:xfrm>
            <a:off x="10642303" y="8024272"/>
            <a:ext cx="11791258" cy="1269918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2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0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二分法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成组"/>
          <p:cNvGrpSpPr/>
          <p:nvPr/>
        </p:nvGrpSpPr>
        <p:grpSpPr>
          <a:xfrm>
            <a:off x="10655085" y="9627957"/>
            <a:ext cx="11791258" cy="1269918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倍增和</a:t>
                </a:r>
                <a:r>
                  <a:rPr lang="en-US" altLang="zh-CN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ST</a:t>
                </a:r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成组"/>
          <p:cNvGrpSpPr/>
          <p:nvPr/>
        </p:nvGrpSpPr>
        <p:grpSpPr>
          <a:xfrm>
            <a:off x="10656817" y="11260964"/>
            <a:ext cx="11791258" cy="1269918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4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4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前缀和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成组"/>
          <p:cNvGrpSpPr/>
          <p:nvPr/>
        </p:nvGrpSpPr>
        <p:grpSpPr>
          <a:xfrm>
            <a:off x="10669599" y="12922708"/>
            <a:ext cx="11791258" cy="1269918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0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54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52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贪心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成组"/>
          <p:cNvGrpSpPr/>
          <p:nvPr/>
        </p:nvGrpSpPr>
        <p:grpSpPr>
          <a:xfrm>
            <a:off x="10655085" y="1755208"/>
            <a:ext cx="11746371" cy="1269918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6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399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5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6" tIns="45716" rIns="45716" bIns="45716" numCol="1" anchor="ctr">
                <a:noAutofit/>
              </a:bodyPr>
              <a:lstStyle/>
              <a:p>
                <a:pPr algn="l" defTabSz="863514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399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399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算法复杂度</a:t>
                </a:r>
                <a:endParaRPr lang="zh-CN" altLang="en-US" sz="5399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297"/>
              <a:ext cx="31566" cy="3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6175" b="1" spc="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例题：求和 </a:t>
              </a:r>
            </a:p>
            <a:p>
              <a:pPr algn="l">
                <a:lnSpc>
                  <a:spcPct val="130000"/>
                </a:lnSpc>
              </a:pPr>
              <a:r>
                <a:rPr lang="zh-CN" altLang="en-US" sz="4400" b="1" spc="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求和 2022年第十三届蓝桥杯省赛，</a:t>
              </a:r>
              <a:r>
                <a:rPr lang="zh-CN" altLang="en-US" sz="4400" b="1" spc="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lanqiaoOJ题号2080</a:t>
              </a:r>
            </a:p>
          </p:txBody>
        </p:sp>
      </p:grp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5790" y="2950210"/>
            <a:ext cx="23075265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给定n个整数a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,…,a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，求他们两两相乘再相加的和，即：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 =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... +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... + 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•a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第一行包含一个整数n，第二行包含n个整数a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,…,a</a:t>
            </a:r>
            <a:r>
              <a:rPr lang="zh-CN" altLang="en-US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输出一个整数S，表示所求的和。使用合适的数据类型进行运算。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【输出样例】 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4                                                                      117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1  3  6  9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4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评测用例规模与约定</a:t>
            </a:r>
            <a:r>
              <a:rPr lang="en-US" altLang="zh-CN" sz="4400" dirty="0" smtClean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30%的数据，1≤n≤1000，1≤a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≤100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对于所有评测用例，1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≤n≤200000，1≤a</a:t>
            </a:r>
            <a:r>
              <a:rPr lang="en-US" altLang="zh-CN" sz="4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≤1000。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tretch>
            <a:fillRect/>
          </a:stretch>
        </p:blipFill>
        <p:spPr>
          <a:xfrm rot="5400000">
            <a:off x="8143240" y="-5471160"/>
            <a:ext cx="8173720" cy="246151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暴力法：时间复杂度</a:t>
              </a:r>
            </a:p>
          </p:txBody>
        </p:sp>
      </p:grpSp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6965" y="2925808"/>
            <a:ext cx="16828864" cy="117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 </a:t>
            </a:r>
            <a:r>
              <a:rPr lang="zh-CN" altLang="en-US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直接</a:t>
            </a:r>
            <a:r>
              <a:rPr lang="zh-CN" altLang="en-US" sz="4410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按题意两两相乘然后</a:t>
            </a:r>
            <a:r>
              <a:rPr lang="zh-CN" altLang="en-US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求和（</a:t>
            </a:r>
            <a:r>
              <a:rPr lang="en-US" altLang="zh-CN" sz="4410" b="1" kern="100" dirty="0" err="1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pytho</a:t>
            </a:r>
            <a:r>
              <a:rPr lang="zh-CN" altLang="en-US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代码，</a:t>
            </a:r>
            <a:r>
              <a:rPr lang="en-US" altLang="zh-CN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C++</a:t>
            </a:r>
            <a:r>
              <a:rPr lang="zh-CN" altLang="en-US" sz="4410" b="1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代码略） </a:t>
            </a:r>
            <a:endParaRPr lang="zh-CN" altLang="en-US" sz="4410" b="1" kern="1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0251" y="9597390"/>
            <a:ext cx="22840950" cy="551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  <a:buBlip>
                <a:blip r:embed="rId6"/>
              </a:buBlip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时间复杂度。代码执行了多少步骤？花了多少时间？</a:t>
            </a:r>
          </a:p>
          <a:p>
            <a:pPr algn="l">
              <a:lnSpc>
                <a:spcPct val="140000"/>
              </a:lnSpc>
              <a:buBlip>
                <a:blip r:embed="rId6"/>
              </a:buBlip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代码第4、5行有2层for循环，循环次数是：n-1 + n-2 + ... +1 ≈ n</a:t>
            </a:r>
            <a:r>
              <a:rPr lang="zh-CN" altLang="en-US" sz="360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/2，把计算复杂度记为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</a:t>
            </a:r>
            <a:r>
              <a:rPr lang="zh-CN" altLang="en-US" sz="360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)。在“大O记号”</a:t>
            </a:r>
          </a:p>
          <a:p>
            <a:pPr algn="l">
              <a:lnSpc>
                <a:spcPct val="14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中，常数1/2被忽略了。</a:t>
            </a:r>
          </a:p>
          <a:p>
            <a:pPr algn="l">
              <a:lnSpc>
                <a:spcPct val="140000"/>
              </a:lnSpc>
              <a:buBlip>
                <a:blip r:embed="rId6"/>
              </a:buBlip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对于30%的测试数据，n = 1000，循环次数1000</a:t>
            </a:r>
            <a:r>
              <a:rPr lang="zh-CN" altLang="en-US" sz="360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/2 = 50,000。计算时间远远小于题目的时间限制1s，能够通过</a:t>
            </a:r>
          </a:p>
          <a:p>
            <a:pPr algn="l">
              <a:lnSpc>
                <a:spcPct val="14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测试。</a:t>
            </a:r>
          </a:p>
          <a:p>
            <a:pPr algn="l">
              <a:lnSpc>
                <a:spcPct val="140000"/>
              </a:lnSpc>
              <a:buBlip>
                <a:blip r:embed="rId6"/>
              </a:buBlip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对于100%的测试数据，n = 200000，循环次数200000</a:t>
            </a:r>
            <a:r>
              <a:rPr lang="zh-CN" altLang="en-US" sz="360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/2 = 2×1010。计算时间远大于题目的时间限制1s，超时</a:t>
            </a:r>
          </a:p>
          <a:p>
            <a:pPr algn="l">
              <a:lnSpc>
                <a:spcPct val="14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不能通过测试。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5395" y="4650105"/>
            <a:ext cx="20520025" cy="439991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 = int(input())                       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       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#读n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a = [int(i) for i in input().split()]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       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#读a[]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 = 0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for i in range(n):                   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       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#用两个for循环计算两两相乘，然后求和</a:t>
            </a:r>
          </a:p>
          <a:p>
            <a:pPr algn="l"/>
            <a:r>
              <a:rPr lang="zh-CN" altLang="en-US" sz="4000" b="1" dirty="0" smtClean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for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j in range(i+1,n):</a:t>
            </a:r>
          </a:p>
          <a:p>
            <a:pPr algn="l"/>
            <a:r>
              <a:rPr lang="zh-CN" altLang="en-US" sz="4000" b="1" dirty="0" smtClean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       s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+= a[i]*a[j]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print(s)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暴力法：空间复杂度</a:t>
              </a: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0250" y="8930640"/>
            <a:ext cx="24459565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空间复杂度，也就是程序占用的内存空间。对于100%的数据，若用数组int a[200000]存储数</a:t>
            </a:r>
          </a:p>
          <a:p>
            <a:pPr algn="l">
              <a:lnSpc>
                <a:spcPct val="170000"/>
              </a:lnSpc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据，int是32位整数，占用4个字节，所以int a[200000]共使用了800K空间，远小于题目的空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间限制256MB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 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873760" y="1609725"/>
            <a:ext cx="26064210" cy="8738870"/>
            <a:chOff x="-1376" y="2535"/>
            <a:chExt cx="41046" cy="13762"/>
          </a:xfrm>
        </p:grpSpPr>
        <p:pic>
          <p:nvPicPr>
            <p:cNvPr id="2" name="图片 1"/>
            <p:cNvPicPr/>
            <p:nvPr/>
          </p:nvPicPr>
          <p:blipFill>
            <a:blip r:embed="rId6">
              <a:lum bright="34000" contrast="-8000"/>
            </a:blip>
            <a:stretch>
              <a:fillRect/>
            </a:stretch>
          </p:blipFill>
          <p:spPr>
            <a:xfrm rot="5400000">
              <a:off x="12266" y="-11107"/>
              <a:ext cx="13762" cy="410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3916" y="6045"/>
              <a:ext cx="32315" cy="6929"/>
            </a:xfrm>
            <a:prstGeom prst="rect">
              <a:avLst/>
            </a:prstGeom>
            <a:no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n = int(input())                       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#读n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a = [int(i) for i in input().split()]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#读a[]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s = 0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for i in range(n):                   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#用两个for循环计算两两相乘，然后求和</a:t>
              </a:r>
            </a:p>
            <a:p>
              <a:pPr algn="l"/>
              <a:r>
                <a:rPr lang="zh-CN" altLang="en-US" sz="4000" b="1" dirty="0" smtClean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for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j in range(i+1,n):</a:t>
              </a:r>
            </a:p>
            <a:p>
              <a:pPr algn="l"/>
              <a:r>
                <a:rPr lang="zh-CN" altLang="en-US" sz="4000" b="1" dirty="0" smtClean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s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+= a[i]*a[j]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print(s)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暴力法</a:t>
              </a:r>
            </a:p>
          </p:txBody>
        </p:sp>
      </p:grp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37604" y="9631332"/>
            <a:ext cx="19216198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暴力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法的计算复杂度是O(n</a:t>
            </a:r>
            <a:r>
              <a:rPr lang="zh-CN" altLang="en-US" sz="4400" b="1" baseline="30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)，只能用于n&lt;5000的情况。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本题用暴力法只能得到30%的分数。</a:t>
            </a:r>
            <a:endParaRPr lang="en-US" altLang="zh-CN" sz="440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不过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，暴力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法不用思考，编码时间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短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，</a:t>
            </a:r>
            <a:r>
              <a:rPr lang="en-US" altLang="zh-CN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3 ~ 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5分钟内能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完成。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873760" y="1609725"/>
            <a:ext cx="26064210" cy="8738870"/>
            <a:chOff x="-1376" y="2535"/>
            <a:chExt cx="41046" cy="13762"/>
          </a:xfrm>
        </p:grpSpPr>
        <p:pic>
          <p:nvPicPr>
            <p:cNvPr id="2" name="图片 1"/>
            <p:cNvPicPr/>
            <p:nvPr/>
          </p:nvPicPr>
          <p:blipFill>
            <a:blip r:embed="rId6">
              <a:lum bright="34000" contrast="-8000"/>
            </a:blip>
            <a:stretch>
              <a:fillRect/>
            </a:stretch>
          </p:blipFill>
          <p:spPr>
            <a:xfrm rot="5400000">
              <a:off x="12266" y="-11107"/>
              <a:ext cx="13762" cy="410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3916" y="6045"/>
              <a:ext cx="32315" cy="6929"/>
            </a:xfrm>
            <a:prstGeom prst="rect">
              <a:avLst/>
            </a:prstGeom>
            <a:no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n = int(input())                       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#读n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a = [int(i) for i in input().split()]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#读a[]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s = 0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for i in range(n):                     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</a:t>
              </a:r>
              <a:r>
                <a:rPr lang="en-US" altLang="zh-CN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       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#用两个for循环计算两两相乘，然后求和</a:t>
              </a:r>
            </a:p>
            <a:p>
              <a:pPr algn="l"/>
              <a:r>
                <a:rPr lang="zh-CN" altLang="en-US" sz="4000" b="1" dirty="0" smtClean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for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j in range(i+1,n):</a:t>
              </a:r>
            </a:p>
            <a:p>
              <a:pPr algn="l"/>
              <a:r>
                <a:rPr lang="zh-CN" altLang="en-US" sz="4000" b="1" dirty="0" smtClean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            s </a:t>
              </a:r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+= a[i]*a[j]</a:t>
              </a:r>
            </a:p>
            <a:p>
              <a:pPr algn="l"/>
              <a:r>
                <a:rPr lang="zh-CN" altLang="en-US" sz="4000" b="1" dirty="0">
                  <a:solidFill>
                    <a:schemeClr val="tx1"/>
                  </a:solidFill>
                  <a:latin typeface="Times New Roman" panose="02020603050405020304" charset="0"/>
                  <a:ea typeface="思源宋体 CN" panose="02020400000000000000" charset="-122"/>
                  <a:cs typeface="Times New Roman" panose="02020603050405020304" charset="0"/>
                </a:rPr>
                <a:t>print(s)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15154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5315" y="2886075"/>
            <a:ext cx="23235920" cy="13133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10" dirty="0">
                <a:solidFill>
                  <a:srgbClr val="2E7EEE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【解题步骤】</a:t>
            </a: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本题利用前缀和，能得到100%的分数。把计算式子变换为：</a:t>
            </a:r>
          </a:p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	</a:t>
            </a:r>
            <a:r>
              <a:rPr lang="zh-CN" altLang="en-US" sz="3600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 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= (a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 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+...+a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(a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 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+...+a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n-1 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+(a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+...+a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n-3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... + (a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3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其中括号内的部分是前缀和sum[i] = a</a:t>
            </a:r>
            <a:r>
              <a:rPr lang="zh-CN" altLang="en-US" sz="441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1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 a</a:t>
            </a:r>
            <a:r>
              <a:rPr lang="zh-CN" altLang="en-US" sz="441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+…+ a</a:t>
            </a:r>
            <a:r>
              <a:rPr lang="zh-CN" altLang="en-US" sz="441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i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，</a:t>
            </a:r>
          </a:p>
          <a:p>
            <a:pPr algn="l">
              <a:lnSpc>
                <a:spcPct val="150000"/>
              </a:lnSpc>
            </a:pP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把上式改为：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 = sum[n-1] 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sum[n-2]•a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n-1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sum[n-3]•a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n-2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... + sum[2]•a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3</a:t>
            </a:r>
            <a:r>
              <a:rPr lang="zh-CN" altLang="en-US" sz="36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+ sum[1]•a</a:t>
            </a:r>
            <a:r>
              <a:rPr lang="zh-CN" altLang="en-US" sz="3600" baseline="-2500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2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式子中用到的n-1个前缀和sum[1] ~ sum[n-1]，只需要做一次for循环就能全部提前计算出来</a:t>
            </a:r>
          </a:p>
          <a:p>
            <a:pPr algn="l">
              <a:lnSpc>
                <a:spcPct val="150000"/>
              </a:lnSpc>
            </a:pP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（称为预处理或预计算）。</a:t>
            </a:r>
          </a:p>
          <a:p>
            <a:pPr algn="l">
              <a:lnSpc>
                <a:spcPct val="150000"/>
              </a:lnSpc>
            </a:pPr>
            <a:r>
              <a:rPr lang="zh-CN" altLang="en-US" sz="4410" dirty="0">
                <a:solidFill>
                  <a:srgbClr val="2E7EF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【</a:t>
            </a:r>
            <a:r>
              <a:rPr lang="zh-CN" altLang="en-US" sz="4405" dirty="0">
                <a:solidFill>
                  <a:srgbClr val="2E7EF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  <a:sym typeface="+mn-ea"/>
              </a:rPr>
              <a:t>计算步骤</a:t>
            </a:r>
            <a:r>
              <a:rPr lang="zh-CN" altLang="en-US" sz="4410" dirty="0">
                <a:solidFill>
                  <a:srgbClr val="2E7EF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】</a:t>
            </a: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sum[1] = a[1]</a:t>
            </a: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sum[2] = a[2] + sum[1]</a:t>
            </a: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…</a:t>
            </a:r>
          </a:p>
          <a:p>
            <a:pPr algn="l">
              <a:lnSpc>
                <a:spcPct val="150000"/>
              </a:lnSpc>
            </a:pPr>
            <a:r>
              <a:rPr lang="en-US" altLang="zh-CN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</a:t>
            </a:r>
            <a:r>
              <a:rPr lang="zh-CN" altLang="en-US" sz="4410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sum[n] = a[n] + sum[n-1]</a:t>
            </a:r>
          </a:p>
          <a:p>
            <a:pPr algn="l">
              <a:lnSpc>
                <a:spcPct val="150000"/>
              </a:lnSpc>
            </a:pPr>
            <a:endParaRPr lang="zh-CN" altLang="en-US" sz="4410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前缀和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前缀和</a:t>
              </a:r>
            </a:p>
          </p:txBody>
        </p:sp>
      </p:grpSp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7240" y="2926080"/>
            <a:ext cx="18869025" cy="117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sz="441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第5行先预计算出前缀和sum[]，然后利用sum[]求S。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0250" y="10226040"/>
            <a:ext cx="24575135" cy="354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计算复杂度：第5、7行各有一层for循环，分别计算n次，也就是两个O(n)，合起来仍然</a:t>
            </a:r>
          </a:p>
          <a:p>
            <a:pPr algn="l">
              <a:lnSpc>
                <a:spcPct val="170000"/>
              </a:lnSpc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是O(n)的。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对于100%的数据，n = 200000，运行时间满足时间限制。</a:t>
            </a:r>
          </a:p>
        </p:txBody>
      </p:sp>
      <p:pic>
        <p:nvPicPr>
          <p:cNvPr id="2" name="图片 1"/>
          <p:cNvPicPr/>
          <p:nvPr/>
        </p:nvPicPr>
        <p:blipFill>
          <a:blip r:embed="rId6">
            <a:lum bright="34000" contrast="-8000"/>
          </a:blip>
          <a:stretch>
            <a:fillRect/>
          </a:stretch>
        </p:blipFill>
        <p:spPr>
          <a:xfrm rot="5400000">
            <a:off x="7464425" y="-5659120"/>
            <a:ext cx="9452610" cy="260648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519045" y="4875530"/>
            <a:ext cx="20520025" cy="501586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= int(input())                       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=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[0]+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[int(i) for i in input().split()]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#读入a[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~a[n</a:t>
            </a:r>
            <a:r>
              <a:rPr lang="en-US" altLang="zh-CN" sz="4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],  a[0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不用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um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[0] * (n+1)</a:t>
            </a:r>
          </a:p>
          <a:p>
            <a:pPr algn="l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sum[1] = 0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i in range(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1,n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sum[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]+sum[i-1]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#预计算前缀和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sum[1]~sum[n-1]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 = 0</a:t>
            </a:r>
          </a:p>
          <a:p>
            <a:pPr algn="l"/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for i in range(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1,n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):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s += sum[</a:t>
            </a:r>
            <a:r>
              <a:rPr lang="en-US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]*a[i+1]              #</a:t>
            </a:r>
            <a:r>
              <a:rPr lang="zh-C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计算和</a:t>
            </a: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</a:t>
            </a:r>
          </a:p>
          <a:p>
            <a:pPr algn="l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print(s)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748710" y="543833"/>
            <a:ext cx="9609574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46886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79142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-10527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1350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4.2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排序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64478" y="3474167"/>
            <a:ext cx="18741982" cy="846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基于比较的低效算法：</a:t>
            </a:r>
          </a:p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 选择排序、插入排序、冒泡排序。时间复杂度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O(n</a:t>
            </a:r>
            <a:r>
              <a:rPr lang="en-US" altLang="zh-CN" sz="4000" b="1" baseline="30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基于比较的高效算法：</a:t>
            </a:r>
          </a:p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 归并排序、快速排序、堆排序。时间复杂度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O(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nlogn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基于数值划分的高效算法：</a:t>
            </a:r>
          </a:p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 计数排序、基数排序、桶排序。时间复杂度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O(n)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00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00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zh-CN" altLang="en-US" sz="400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4" name="http://photo-static-api.fotomore.com/creative/vcg/veer/400/new/VCG41N479077975.jpg" descr="&amp;pky280_sjzg_VCG41N479077975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3248" y="5094595"/>
            <a:ext cx="7343904" cy="73439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061788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841942" y="616403"/>
            <a:ext cx="8516342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469092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3" y="791651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1030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9749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C++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</a:t>
              </a:r>
              <a:r>
                <a:rPr lang="en-US" altLang="zh-CN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sort()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函数</a:t>
              </a:r>
              <a:endPara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1" name="文本框 2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1" y="3546737"/>
            <a:ext cx="19945957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STL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的排序函数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sort()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有两种定义：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void sort (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RandomAccessIterator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first, 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RandomAccessIterator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last);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void sort (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RandomAccessIterator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first, 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RandomAccessIterator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last, Compare comp);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返回值：无。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复杂度：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O(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nlogn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注意，它排序的范围是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[first, last)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，包括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first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，不包括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last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sort()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的排序可以从大到小，也可以从小到大。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sort()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自带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种排序：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less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greater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less_equal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</a:t>
            </a:r>
            <a:r>
              <a:rPr lang="en-US" altLang="zh-CN" sz="4000" b="1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greater_equal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。缺省情况下，程序是按从小到大的顺序排序的，</a:t>
            </a:r>
            <a:r>
              <a:rPr lang="en-US" altLang="zh-CN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less</a:t>
            </a:r>
            <a:r>
              <a:rPr lang="zh-CN" altLang="en-US" sz="40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可以不写。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11216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03" y="1473914"/>
            <a:ext cx="7828632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75429" y="-3225152"/>
            <a:ext cx="13213250" cy="212007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59058" y="1363626"/>
            <a:ext cx="19007420" cy="12280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#include&lt;bits/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bool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my_less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j)     {return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&lt; j);}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自定义小于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bool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my_greater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j)  {return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&gt; j);}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自定义大于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main 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a[]={3,7,2,5,6,8,5,4};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sort(a,a+4);      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对前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个排序，结果：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2 3 5 7 6 8 5 4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=0;i&lt;8;i++)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]&lt;&lt;" ";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&lt;&lt;"\n";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下面可以复制这一行打印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sort(a,a+8,less&lt;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&gt;());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2 3 4 5 5 6 7 8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sort(a,a+8,my_less); 	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自定义排序，结果：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2 3 4 5 5 6 7 8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sort(a,a+8,greater&lt;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&gt;());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从大到小排序，结果：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8 7 6 5 5 4 3 2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sort(a,a+8,my_greater);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8 7 6 5 5 4 3 2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vector&lt;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&gt; c = {1,2,3,4,5,6,7,8};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c.begin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c.end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my_greater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);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结果：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8 7 6 5 4 3 2 1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=0;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c.size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++)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&lt;&lt;c[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]&lt;&lt;" ";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&lt;&lt;"\n";</a:t>
            </a:r>
          </a:p>
          <a:p>
            <a:pPr algn="l"/>
            <a:endParaRPr lang="en-US" altLang="zh-CN" sz="3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string s="hello world";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sort(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s.begin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s.end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());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cout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&lt;&lt;s;          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输出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dehllloorw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注意第一个是空格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5703" y="292044"/>
            <a:ext cx="9381514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sort()</a:t>
            </a:r>
            <a:r>
              <a:rPr lang="zh-CN" altLang="en-US" sz="5599" b="1" spc="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8734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3355" y="3492765"/>
            <a:ext cx="24009057" cy="10924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某次科研调查时得到了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个自然数。已知不相同的数不超过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个，现在需要统计这些自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然数各自出现的次数，并按照自然数从小到大的顺序输出统计结果。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行是整数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，表示自然数的个数。第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2~n+1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行每行一个自然数。其中，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 ≤2×10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每个数均不超过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1.5×10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个自然数中不相同数的个数），按照自然数从小到大的顺序输出。每行输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出两个整数，分别是自然数和该数出现的次数，其间用一个空格隔开。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8                                                          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2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4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2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4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5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100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2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100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479395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71"/>
              <a:ext cx="31001" cy="2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5599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例题：统计数字 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zh-CN" sz="4400" b="1" spc="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lanqiaoOJ</a:t>
              </a:r>
              <a:r>
                <a:rPr lang="zh-CN" altLang="en-US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题号</a:t>
              </a:r>
              <a:r>
                <a:rPr lang="en-US" altLang="zh-CN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535</a:t>
              </a:r>
              <a:endPara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21480" y="7568565"/>
            <a:ext cx="12668786" cy="347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【输出样例】 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2 3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4 2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5 1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100 2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0137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820650" y="635"/>
            <a:ext cx="11562080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/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4.1 </a:t>
              </a:r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算法复杂度</a:t>
              </a:r>
              <a:endParaRPr lang="zh-CN" altLang="en-US" sz="6175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74150" y="4641412"/>
            <a:ext cx="12677000" cy="8168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程序运行</a:t>
            </a:r>
            <a:r>
              <a:rPr lang="zh-CN" altLang="en-US" sz="440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需要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的资源有两种</a:t>
            </a:r>
          </a:p>
          <a:p>
            <a:pPr algn="l">
              <a:lnSpc>
                <a:spcPct val="170000"/>
              </a:lnSpc>
            </a:pP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时间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：程序运行需要的</a:t>
            </a: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时间</a:t>
            </a: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空间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：程序运行需要的</a:t>
            </a: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存储空间</a:t>
            </a: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410" b="1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资源</a:t>
            </a:r>
            <a:r>
              <a:rPr lang="zh-CN" altLang="en-US" sz="441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是有限的</a:t>
            </a: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9" name="http://photo-static-api.fotomore.com/creative/vcg/400/new/VCG211303987637.jpg" descr="&amp;pky280_sjzg_VCG211303987637&amp;2&amp;src_toppic_insrchxs1&amp;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9" b="89941" l="10000" r="90000">
                        <a14:foregroundMark x1="27412" y1="33136" x2="43059" y2="32396"/>
                        <a14:foregroundMark x1="39471" y1="14201" x2="39941" y2="26257"/>
                        <a14:foregroundMark x1="36471" y1="12870" x2="36353" y2="19822"/>
                        <a14:foregroundMark x1="36588" y1="11464" x2="48647" y2="11612"/>
                        <a14:foregroundMark x1="44235" y1="76997" x2="43824" y2="81583"/>
                        <a14:foregroundMark x1="39941" y1="83876" x2="44824" y2="82396"/>
                        <a14:foregroundMark x1="29294" y1="84615" x2="36235" y2="84024"/>
                        <a14:foregroundMark x1="36235" y1="84024" x2="36353" y2="84024"/>
                        <a14:foregroundMark x1="22000" y1="84393" x2="30353" y2="84024"/>
                        <a14:foregroundMark x1="30353" y1="84024" x2="32294" y2="84467"/>
                        <a14:foregroundMark x1="40647" y1="84837" x2="58294" y2="83580"/>
                        <a14:foregroundMark x1="50118" y1="86021" x2="59471" y2="84985"/>
                        <a14:foregroundMark x1="59471" y1="84985" x2="66529" y2="84985"/>
                        <a14:foregroundMark x1="62471" y1="84615" x2="64235" y2="84246"/>
                        <a14:foregroundMark x1="55471" y1="76701" x2="56471" y2="81953"/>
                        <a14:foregroundMark x1="20941" y1="84246" x2="20941" y2="84246"/>
                        <a14:foregroundMark x1="19941" y1="84615" x2="19941" y2="84615"/>
                        <a14:foregroundMark x1="19118" y1="84467" x2="19118" y2="84467"/>
                        <a14:foregroundMark x1="38941" y1="38018" x2="40824" y2="50074"/>
                        <a14:foregroundMark x1="42353" y1="9467" x2="52941" y2="9689"/>
                        <a14:foregroundMark x1="52941" y1="9689" x2="56588" y2="22855"/>
                        <a14:foregroundMark x1="56588" y1="22855" x2="56588" y2="22855"/>
                        <a14:foregroundMark x1="76882" y1="85503" x2="84529" y2="84246"/>
                        <a14:foregroundMark x1="84529" y1="84246" x2="77882" y2="84763"/>
                        <a14:foregroundMark x1="18235" y1="84763" x2="18235" y2="84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55009" y="4932219"/>
            <a:ext cx="8475274" cy="67408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4">
            <a:lum bright="34000" contrast="-8000"/>
          </a:blip>
          <a:stretch>
            <a:fillRect/>
          </a:stretch>
        </p:blipFill>
        <p:spPr>
          <a:xfrm rot="5400000">
            <a:off x="4644768" y="-1159356"/>
            <a:ext cx="19928118" cy="19547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21612"/>
            <a:ext cx="3541164" cy="575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42217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01616" y="3321088"/>
            <a:ext cx="41429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先排序，然后对相等的数做统计即可。</a:t>
            </a:r>
          </a:p>
        </p:txBody>
      </p: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70824" y="3350038"/>
            <a:ext cx="15524606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[200010];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 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("%d",&amp;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sort(nums+1, nums+1+n);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[i+1]) 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 %d\n",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4" y="435257"/>
            <a:ext cx="19684353" cy="1782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例题：统计数字 </a:t>
            </a:r>
          </a:p>
          <a:p>
            <a:pPr algn="l">
              <a:lnSpc>
                <a:spcPct val="11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535</a:t>
            </a:r>
            <a:endParaRPr lang="zh-CN" altLang="en-US" sz="44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76908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bldLvl="0" animBg="1"/>
      <p:bldP spid="1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479395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5751" y="3652140"/>
            <a:ext cx="23406481" cy="10247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某涉密单位下发了某种票据，并要在年终全部收回。每张票据有唯一的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号。全年所有票据的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号是连续的，但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的开始数码是随机选定的。因为工作人员疏忽，在录入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号的时候发生了一处错误，造成了某个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断号，另外一个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重号。你的任务是通过编程，找出断号的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和重号的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。假设断号不可能发生在最大和最小号。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要求程序首先输入一个整数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 (N&lt;100)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表示后面数据行数。接着读入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行数据。每行数据长度不等，是用空格分开的若干个（不大于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个）正整数（不大于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要求程序输出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行，含两个整数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m, 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，用空格分隔。其中，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表示断号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表示重号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2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5 6 8 11 9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10 12 9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102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48"/>
              <a:ext cx="31001" cy="2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5599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例题：错误票据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zh-CN" sz="4400" b="1" spc="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lanqiaoOJ</a:t>
              </a:r>
              <a:r>
                <a:rPr lang="zh-CN" altLang="en-US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题号</a:t>
              </a:r>
              <a:r>
                <a:rPr lang="en-US" altLang="zh-CN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205</a:t>
              </a:r>
              <a:endPara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932507" y="10080280"/>
            <a:ext cx="12668786" cy="181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【输出样例】 </a:t>
            </a:r>
            <a:endParaRPr lang="zh-CN" altLang="en-US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7 9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56105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538825"/>
            <a:ext cx="3541164" cy="575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5943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5704542" y="3563132"/>
            <a:ext cx="21354567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1e4+10;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("%d", &amp;a[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 != EOF)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注意读数据的写法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sort(a,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a+cnt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ans1, ans2;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    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 a[i-1] &gt; 1)   ans1 = a[i-1]+1;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查找断号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a[i-1])      ans2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查找重号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ans1 &lt;&lt; ' ' &lt;&lt; ans2;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811477" y="3471999"/>
            <a:ext cx="2338123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读取所有数字，先排序，然后查找丢失的数字和重复的数字</a:t>
            </a:r>
            <a:r>
              <a:rPr lang="zh-CN" altLang="en-US" sz="4000" kern="1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。</a:t>
            </a:r>
            <a:endParaRPr lang="zh-CN" altLang="en-US" sz="4000" kern="1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4" y="437866"/>
            <a:ext cx="19684353" cy="1782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例题：错误票据</a:t>
            </a:r>
          </a:p>
          <a:p>
            <a:pPr algn="l">
              <a:lnSpc>
                <a:spcPct val="11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205</a:t>
            </a:r>
            <a:endParaRPr lang="zh-CN" altLang="en-US" sz="44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09657" y="-1681803"/>
            <a:ext cx="11582400" cy="2084286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50177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0596" y="7202829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5827" y="479395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492130"/>
            <a:ext cx="23486486" cy="9571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每个学生都有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门课的成绩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语文、数学、英语。先按总分从高到低排序，如果两个同学总分相同，再按语文成绩从高到低排序，如果两个同学总分和语文成绩都相同，那么规定学号小的同学排在前面，这样，每个学生的排序是唯一确定的。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任务：先根据输入的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门课的成绩计算总分，然后按上述规则排序，最后按排名顺序输出前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名学生的学号和总分。注意，在前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名同学中，每个人的奖学金都不相同，因此，你必须严格按上述规则排序。例如，在某个正确答案中，如果前两行的输出数据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每行输出两个数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学号、总分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7 279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5 279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这两行数据的含义是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总分最高的两个同学的学号依次是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号、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号。这两名同学的总分都是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279 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总分等于输入的语文、数学、英语三科成绩之和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，但学号为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的学生语文成绩更高一些。如果你的前两名的输出数据是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5 279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7 279</a:t>
            </a:r>
          </a:p>
          <a:p>
            <a:pPr algn="l">
              <a:lnSpc>
                <a:spcPct val="11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则按输出错误处理，不能得分。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76861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758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571"/>
              <a:ext cx="31001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例题：奖学金</a:t>
              </a:r>
            </a:p>
            <a:p>
              <a:pPr algn="l"/>
              <a:r>
                <a:rPr lang="en-US" altLang="zh-CN" sz="4400" b="1" spc="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lanqiaoOJ</a:t>
              </a:r>
              <a:r>
                <a:rPr lang="zh-CN" altLang="en-US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题号</a:t>
              </a:r>
              <a:r>
                <a:rPr lang="en-US" altLang="zh-CN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531</a:t>
              </a:r>
              <a:endPara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8376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6366558" y="552271"/>
            <a:ext cx="7939795" cy="13864957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784" y="7202829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66298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3042" y="3491872"/>
            <a:ext cx="15357473" cy="846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行为一个正整数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n(6≤n≤300)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表示该校参加评选的学生人数。第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2 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n+1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个用空格隔开的数字，每个数字都在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0 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之间。第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个数字依次表示学号为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的学生的语文、数学、英语的成绩。每个学生的学号按照输入顺序编号为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 ~ 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（恰好是输入数据的行号减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）。所给的数据都是正确的，不必检验。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输出共有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行，每行是两个用空格隔开的正整数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依次表示前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名学生的学号和总分。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103" y="88885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8690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364"/>
              <a:ext cx="31001" cy="3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5599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例题：奖学金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zh-CN" sz="4400" b="1" spc="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lanqiaoOJ</a:t>
              </a:r>
              <a:r>
                <a:rPr lang="zh-CN" altLang="en-US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题号</a:t>
              </a:r>
              <a:r>
                <a:rPr lang="en-US" altLang="zh-CN" sz="4400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531</a:t>
              </a:r>
              <a:endParaRPr lang="zh-CN" altLang="en-US"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720743" y="3861179"/>
            <a:ext cx="5995915" cy="870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输入样例</a:t>
            </a:r>
            <a:r>
              <a:rPr lang="en-US" altLang="zh-CN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90 67 80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87 66 91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78 89 91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88 99 77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67 89 64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78 89 98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F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6 265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4 264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3 258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2 244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1 237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90020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5539324" y="548563"/>
            <a:ext cx="19792160" cy="1486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stu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id;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学号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c,m,e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语、数、外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[305];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cmp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stu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a,stu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a.sum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b.sum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return true;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 if(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a.sum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b.sum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return false;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else{                                 //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a.sum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b.sum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return true;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return false;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else{                             //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b.c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if(a.id &gt; b.id) return false;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else return true;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].id 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  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学号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].c &gt;&gt;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].m &gt;&gt;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].e;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].sum 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].c +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].m +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].e;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总分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sort(st+1,st+1+n,cmp);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=1;i&lt;=5;i++)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].id&lt;&lt;' '&lt;&lt;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].sum&lt;&lt;"\n";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811477" y="3647247"/>
            <a:ext cx="32089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结构体排序，为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sort()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函数写一个结构体比较的函数</a:t>
            </a:r>
            <a:r>
              <a:rPr lang="en-US" altLang="zh-CN"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cmp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()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4410151" y="-640821"/>
            <a:ext cx="15665298" cy="16444686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3447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479395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492130"/>
            <a:ext cx="22598270" cy="870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5000"/>
              </a:lnSpc>
            </a:pPr>
            <a:r>
              <a:rPr lang="zh-CN" altLang="en-US" sz="4000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给定序列 (a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(1, 2, …, n)，即a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i。小蓝将对这个序列进行m次操作，每次可能是将a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降序排列，或者将a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qi+1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· · · 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升序排列。请求出操作完成后的序列。</a:t>
            </a:r>
          </a:p>
          <a:p>
            <a:pPr algn="l">
              <a:lnSpc>
                <a:spcPct val="175000"/>
              </a:lnSpc>
            </a:pPr>
            <a:r>
              <a:rPr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输入的第一行包含两个整数n, m，分别表示序列的长度和操作次数。接下来m行描述对序列的操作，其中第i行包含两个整数pi, qi表示操作类型和参数。当pi = 0时，表示将a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 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降序排列；当pi = 1时，表示将a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qi+1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… , a</a:t>
            </a:r>
            <a:r>
              <a:rPr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升序排列。</a:t>
            </a:r>
          </a:p>
          <a:p>
            <a:pPr algn="l">
              <a:lnSpc>
                <a:spcPct val="175000"/>
              </a:lnSpc>
            </a:pPr>
            <a:r>
              <a:rPr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输出描述】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输出一行，n个整数，相邻的整数之间使用一个空格分隔，表示操作完成后的序列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5000"/>
              </a:lnSpc>
            </a:pPr>
            <a:r>
              <a:rPr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【评测用例规模与约定】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对于30%的评测用例，n, m≤1000；对于60%的评测用例，n, m≤5000；对于所有评测用例，1≤n, m≤100000，0≤ai≤1，1≤bi≤n。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103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249"/>
              <a:ext cx="31001" cy="3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5599" b="1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例题：双向排序</a:t>
              </a:r>
            </a:p>
            <a:p>
              <a:pPr algn="l">
                <a:lnSpc>
                  <a:spcPct val="130000"/>
                </a:lnSpc>
              </a:pPr>
              <a:r>
                <a:rPr sz="4400" b="1" spc="60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</a:rPr>
                <a:t>2021年第十二届蓝桥杯省赛，lanqiaoOJ题号1458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101533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784" y="7202829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479395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3042" y="4391700"/>
            <a:ext cx="20843516" cy="814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30%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n, m≤1000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；对于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60%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n, m≤5000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；对于所有评测用例，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1≤n, m≤100000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rgbClr val="2E7EF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简单解法</a:t>
            </a:r>
            <a:r>
              <a:rPr lang="en-US" altLang="zh-CN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】</a:t>
            </a:r>
            <a:r>
              <a:rPr sz="44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直接按题目要求做排序，一次排序的计算复杂度是O</a:t>
            </a:r>
            <a:r>
              <a:rPr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(nlogn)，</a:t>
            </a:r>
            <a:r>
              <a:rPr sz="44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m次排序的总复杂度是O</a:t>
            </a:r>
            <a:r>
              <a:rPr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(</a:t>
            </a:r>
            <a:r>
              <a:rPr sz="44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mnlogn</a:t>
            </a:r>
            <a:r>
              <a:rPr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)，</a:t>
            </a: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勉强</a:t>
            </a:r>
            <a:r>
              <a:rPr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通过60%的评测。</a:t>
            </a:r>
            <a:endParaRPr lang="en-US" sz="44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</a:pPr>
            <a:endParaRPr lang="en-US" sz="44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【</a:t>
            </a:r>
            <a:r>
              <a:rPr lang="zh-CN" altLang="en-US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正解</a:t>
            </a:r>
            <a:r>
              <a:rPr lang="en-US" altLang="zh-CN" sz="4400" dirty="0">
                <a:solidFill>
                  <a:srgbClr val="2E7E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一道很难的思维题，复杂度</a:t>
            </a:r>
            <a:r>
              <a:rPr lang="en-US" altLang="zh-CN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m+n</a:t>
            </a:r>
            <a:r>
              <a:rPr lang="en-US" altLang="zh-CN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，通过</a:t>
            </a:r>
            <a:r>
              <a:rPr lang="en-US" altLang="zh-CN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100%</a:t>
            </a: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的测试。</a:t>
            </a:r>
            <a:endParaRPr lang="en-US" sz="44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103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52104" y="188584"/>
            <a:ext cx="19684353" cy="209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例题：双向排序</a:t>
            </a:r>
          </a:p>
          <a:p>
            <a:pPr algn="l">
              <a:lnSpc>
                <a:spcPct val="130000"/>
              </a:lnSpc>
            </a:pPr>
            <a:r>
              <a:rPr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2021年第十二届蓝桥杯省赛，lanqiaoOJ题号1458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04122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479395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3042" y="3491872"/>
            <a:ext cx="12280643" cy="10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60%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分数</a:t>
            </a:r>
            <a:endParaRPr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103" y="80195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52104" y="188584"/>
            <a:ext cx="19684353" cy="209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例题：双向排序</a:t>
            </a:r>
          </a:p>
          <a:p>
            <a:pPr algn="l">
              <a:lnSpc>
                <a:spcPct val="130000"/>
              </a:lnSpc>
            </a:pPr>
            <a:r>
              <a:rPr sz="4400" b="1" spc="60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2021年第十二届蓝桥杯省赛，lanqiaoOJ题号1458</a:t>
            </a:r>
          </a:p>
        </p:txBody>
      </p:sp>
      <p:sp>
        <p:nvSpPr>
          <p:cNvPr id="3" name="文本框 2" descr="7b0a202020202262756c6c6574223a20227b5c2263617465676f727949645c223a31303030352c5c2274656d706c61746549645c223a32303233313332387d220a7d0a"/>
          <p:cNvSpPr txBox="1"/>
          <p:nvPr/>
        </p:nvSpPr>
        <p:spPr>
          <a:xfrm>
            <a:off x="5890217" y="4802653"/>
            <a:ext cx="14879726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a[100010];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b){return a&gt;b;}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降序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&gt;&gt;n&gt;&gt;m;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while(m--){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p,q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p,&amp;q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if(p==1) sort(a+q,a+n+1);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升序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~ n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if(p==0) sort(a+1,a+q+1,cmp);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降序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 ~ q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 ",a[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53148" y="-1096006"/>
            <a:ext cx="12177485" cy="2084286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89916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3" grpId="0" bldLvl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4">
            <a:lum bright="34000" contrast="-8000"/>
          </a:blip>
          <a:stretch>
            <a:fillRect/>
          </a:stretch>
        </p:blipFill>
        <p:spPr>
          <a:xfrm rot="5400000">
            <a:off x="9572478" y="1000711"/>
            <a:ext cx="16569881" cy="150310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" name="矩形 46"/>
          <p:cNvSpPr/>
          <p:nvPr/>
        </p:nvSpPr>
        <p:spPr>
          <a:xfrm>
            <a:off x="11248292" y="552271"/>
            <a:ext cx="13029352" cy="13864957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14998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3041" y="3491872"/>
            <a:ext cx="1163149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一个整数如果只含有因子3、5、7，</a:t>
            </a:r>
          </a:p>
          <a:p>
            <a:pPr algn="l">
              <a:lnSpc>
                <a:spcPct val="17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称为幸运数字。前10个幸运数字是3、5、7、9、</a:t>
            </a:r>
          </a:p>
          <a:p>
            <a:pPr algn="l">
              <a:lnSpc>
                <a:spcPct val="17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15、21、25、27、35、45。问59084709587505 </a:t>
            </a:r>
          </a:p>
          <a:p>
            <a:pPr algn="l">
              <a:lnSpc>
                <a:spcPct val="170000"/>
              </a:lnSpc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是第几个幸运数字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解题思路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暴力搜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这个系列的数可以表示为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×5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×7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，搜索所有不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超过范围的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组合即可。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不用担心大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数，循环时顺便取个很大的范围作为终止条件，代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码中最小的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肯定超过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59084709587505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103" y="83755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560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52104" y="224187"/>
            <a:ext cx="19684353" cy="209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例题：第几个幸运数字</a:t>
            </a:r>
          </a:p>
          <a:p>
            <a:pPr algn="l">
              <a:lnSpc>
                <a:spcPct val="130000"/>
              </a:lnSpc>
            </a:pPr>
            <a:r>
              <a:rPr sz="44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lanqiaoOJ题号613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867197" y="4153122"/>
            <a:ext cx="12343777" cy="718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main(void){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long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59084709587505;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=0;pow(3,i)&lt;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j=0;pow(5,j)&lt;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n;j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k=0;pow(7,k)&lt;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n;k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if(pow(3,i)*pow(5,j)*pow(7,k)&lt;=n)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&lt;&lt;cnt-1;   </a:t>
            </a:r>
            <a:r>
              <a:rPr lang="en-US" altLang="zh-CN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//1906-1=1905, 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幸运数字不包括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9729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bldLvl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927"/>
              <a:ext cx="22323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6175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C++和Python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801" y="3457759"/>
            <a:ext cx="17127988" cy="38292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801" y="8723085"/>
            <a:ext cx="17613801" cy="39399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0809858" y="50589"/>
            <a:ext cx="12398838" cy="13864957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471503"/>
            <a:ext cx="3541164" cy="575908"/>
          </a:xfrm>
          <a:prstGeom prst="rect">
            <a:avLst/>
          </a:prstGeom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3041" y="3491873"/>
            <a:ext cx="747724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解题思路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：优先队列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去重。每生成一个新数，就放进优先队列；每次从队列中弹出的数，都是最小的，相当于实现了排序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103" y="794062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3" name="文本框 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118639" y="759457"/>
            <a:ext cx="11636480" cy="172862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#define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long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long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priority_queue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ll,vector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&gt;,greater&lt;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map&lt;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ll,int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sum[5]={3,5,7};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tem=59084709587505; 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qu.push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while(1){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qu.top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qu.pop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==tem){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break;}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ll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temcnt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=0;i&lt;3;i++){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temcnt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*sum[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if(vis[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temcnt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]==0){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qu.push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temcnt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temcnt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}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033850" y="60601"/>
            <a:ext cx="15806057" cy="15298411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228008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bldLvl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4.3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排列和组合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4087" y="3407039"/>
            <a:ext cx="21585684" cy="762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STL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“下一个”排列组合的函数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的定义有两种形式：</a:t>
            </a:r>
          </a:p>
          <a:p>
            <a:pPr marL="571500" lvl="3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bool 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(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BidirectionalIterator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first, 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BidirectionalIterator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last);</a:t>
            </a:r>
          </a:p>
          <a:p>
            <a:pPr marL="571500" lvl="3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bool 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(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BidirectionalIterator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first, 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BidirectionalIterator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last, Compare comp);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返回值：如果没有下一个排列组合，返回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false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，否则返回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true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。每执行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一次，会把新的排列放到原来的空间里。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注意，它排列的范围是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[first, last)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，包括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first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，不包括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last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从当前的全排列开始，逐个输出更大的全排列，而不是输出所有的全排列。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8423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4">
            <a:lum bright="34000" contrast="-8000"/>
          </a:blip>
          <a:stretch>
            <a:fillRect/>
          </a:stretch>
        </p:blipFill>
        <p:spPr>
          <a:xfrm rot="5400000">
            <a:off x="3602793" y="-4761274"/>
            <a:ext cx="16952685" cy="264752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27" y="1215"/>
              <a:ext cx="30413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练习</a:t>
              </a:r>
            </a:p>
          </p:txBody>
        </p:sp>
      </p:grpSp>
      <p:sp>
        <p:nvSpPr>
          <p:cNvPr id="5" name="文本框 4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49300" y="3992477"/>
            <a:ext cx="20120529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string s="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bca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sort(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s.begin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s.end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());  //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字符串内部排序，得到最小的排列“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do{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&lt;&lt;s&lt;&lt;' ';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}while(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s.begin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s.end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()));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  //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acb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bac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bca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cab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cba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5561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217" y="4896478"/>
            <a:ext cx="21065580" cy="5324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在某些场景下，Python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提供的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排列函数并不能用，需要手写代码实现排列组合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在“DFS与排列组合”中给出了基于DFS的手写方法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下面给出几种简单的手写方法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手写排列和组合代码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87325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0596" y="7326645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6"/>
            <a:ext cx="21065580" cy="218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从{1, 2, 3, 4}中选3个的排列，有24种。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最简单直接无技巧的手写排列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代码，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略）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7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451300" y="-2717766"/>
            <a:ext cx="6652462" cy="23551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12449" y="5904973"/>
            <a:ext cx="23269964" cy="61243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 [1,2,3,4]     </a:t>
            </a: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      #循环3次，选3个数</a:t>
            </a: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j!=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    #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每个循环的数不同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k in range(4):</a:t>
            </a: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 k!=j and k!=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每个循环的数不同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</a:p>
          <a:p>
            <a:pPr algn="l">
              <a:lnSpc>
                <a:spcPct val="14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print("%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d%d%d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"%(s[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],s[j],s[k]),end=", ")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手写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排列</a:t>
            </a:r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代码：暴力法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045737" y="6911710"/>
            <a:ext cx="5780178" cy="4093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4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123, 124, 132, 134, 142, 143, 213, 214, 231, 234, 241, 243, 312, 314, 321, 324, 341, 342, 412, 413, 421, 423, 431, 432, 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8281" y="12441238"/>
            <a:ext cx="22493410" cy="113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【优缺点】</a:t>
            </a:r>
            <a:r>
              <a:rPr lang="zh-CN" altLang="en-US"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简单且效果很好，但是非常笨拙。如果写5个以上的数的排列组合，代码冗长无趣。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84251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  <p:bldP spid="9" grpId="0" animBg="1"/>
      <p:bldP spid="9" grpId="1" animBg="1"/>
      <p:bldP spid="10" grpId="0"/>
      <p:bldP spid="1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847173" y="-1869118"/>
            <a:ext cx="5856907" cy="23551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6"/>
            <a:ext cx="21065580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排列数需要分先后，组合数不分先后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把求组合的代码，去掉if，然后从小到大打印即可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从{1, 2, 3, 4}中选3个的组合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有4种。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36912" y="7656824"/>
            <a:ext cx="17357864" cy="47086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 [1,2,3,4]     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                #循环3次，选3个数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range(i+1,4):        #让第2个数比第1个大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k in range(j+1,4):    #让第3个数比第2个大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print("%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d%d%d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"%(s[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],s[j],s[k]),end=", ")</a:t>
            </a: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546566" y="11540326"/>
            <a:ext cx="7162334" cy="7067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40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123, 124, 134, 234,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手写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组合</a:t>
            </a:r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代码：暴力法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2344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 animBg="1"/>
      <p:bldP spid="13" grpId="1" animBg="1"/>
      <p:bldP spid="14" grpId="0" animBg="1"/>
      <p:bldP spid="1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44997" cy="427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一个包含n个元素的集合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它的子集有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{φ}，{a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}，共2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手写</a:t>
            </a:r>
            <a:r>
              <a:rPr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组合</a:t>
            </a:r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代码：二进制法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352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44997" cy="741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一个包含n个元素的集合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它的子集有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{φ}，{a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}，共2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用二进制的概念进行对照，子集正好对应了二进制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3的集合{a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它的子集和二进制数的对应关系是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手写</a:t>
            </a:r>
            <a:r>
              <a:rPr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组合</a:t>
            </a:r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代码：二进制法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073775" y="8409250"/>
          <a:ext cx="20421904" cy="1741057"/>
        </p:xfrm>
        <a:graphic>
          <a:graphicData uri="http://schemas.openxmlformats.org/drawingml/2006/table">
            <a:tbl>
              <a:tblPr/>
              <a:tblGrid>
                <a:gridCol w="2850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0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3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47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9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04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子集</a:t>
                      </a:r>
                    </a:p>
                  </a:txBody>
                  <a:tcPr marL="68576" marR="68576" marT="45717" marB="45717">
                    <a:solidFill>
                      <a:srgbClr val="84B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二进制数</a:t>
                      </a:r>
                    </a:p>
                  </a:txBody>
                  <a:tcPr marL="68576" marR="68576" marT="45717" marB="45717">
                    <a:solidFill>
                      <a:srgbClr val="84B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68576" marR="68576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929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44997" cy="9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一个包含n个元素的集合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它的子集有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{φ}，{a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}, ..., 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}，共2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用二进制的概念进行对照，子集正好对应了二进制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3的集合{a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}，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它的子集和二进制数的对应关系是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每个子集对应了一个二进制数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。二进制数中的每个1，对应了子集中的某个元素。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子集中的元素，是不分先后的，这正符合组合的要求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手写</a:t>
            </a:r>
            <a:r>
              <a:rPr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组合</a:t>
            </a:r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代码：二进制法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073775" y="8409250"/>
          <a:ext cx="20421904" cy="1741057"/>
        </p:xfrm>
        <a:graphic>
          <a:graphicData uri="http://schemas.openxmlformats.org/drawingml/2006/table">
            <a:tbl>
              <a:tblPr/>
              <a:tblGrid>
                <a:gridCol w="2850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0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3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8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47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9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04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子集</a:t>
                      </a:r>
                    </a:p>
                  </a:txBody>
                  <a:tcPr marL="68576" marR="68576" marT="45717" marB="45717">
                    <a:solidFill>
                      <a:srgbClr val="84B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</a:t>
                      </a:r>
                      <a:r>
                        <a:rPr lang="en-US" sz="4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76" marR="68576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二进制数</a:t>
                      </a:r>
                    </a:p>
                  </a:txBody>
                  <a:tcPr marL="68576" marR="68576" marT="45717" marB="45717">
                    <a:solidFill>
                      <a:srgbClr val="84B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68576" marR="68576" marT="45717" marB="4571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68576" marR="68576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438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03617" y="-2249500"/>
            <a:ext cx="9806902" cy="24010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1065580" cy="113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en-US" altLang="zh-CN"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下面的代码通过处理每个二进制数中的1，打印出了所有的子集。</a:t>
            </a: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72457" y="5525268"/>
            <a:ext cx="22597544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a[] = {1,2,3,4,5,6,7,8,9,10,11,12,13,14};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print_subset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n){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=0;i&lt;(1&lt;&lt;n);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{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//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0~2^n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，每个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的二进制数对应一个子集。一次打印一个子集，最后得到所有子集</a:t>
            </a:r>
          </a:p>
          <a:p>
            <a:pPr algn="l">
              <a:lnSpc>
                <a:spcPct val="9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j=0;j&lt;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打印一个子集，即打印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的二进制数中所有的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if(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(1&lt;&lt;j))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的最低位开始，逐个检查每一位，如果是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，打印</a:t>
            </a:r>
          </a:p>
          <a:p>
            <a:pPr algn="l">
              <a:lnSpc>
                <a:spcPct val="9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&lt;&lt;a[j]&lt;&lt;" ";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&lt;&lt;";  ";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n=3;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print_subset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(n);        // 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个元素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a[0]~a[n-1]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的所有子集</a:t>
            </a:r>
          </a:p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输出n个数的任意组合（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所有子集</a:t>
            </a:r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5527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927"/>
              <a:ext cx="22323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6175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Java和Python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43" y="9798601"/>
            <a:ext cx="15969116" cy="3541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398" y="3759199"/>
            <a:ext cx="17030006" cy="37575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258117" y="616403"/>
            <a:ext cx="8100168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546737"/>
            <a:ext cx="14024967" cy="741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根据上面子集生成的二进制方法，一个子集对应一个二进制数；一个有m个元素的子集，它对应的二进制数中有m个1。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问题转化为：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查找1的个数为m个的二进制数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，这些二进制数对应了需要打印的子集。</a:t>
            </a: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如何判断二进制数中1的个数为m个？简单的方法是对这个n位的二进制数逐位检查，共需要检查n次。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输出n个数中任意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m个数的组合</a:t>
            </a:r>
          </a:p>
        </p:txBody>
      </p:sp>
      <p:pic>
        <p:nvPicPr>
          <p:cNvPr id="3" name="http://photo-static-api.fotomore.com/creative/vcg/400/new/VCG41N869086114.jpg" descr="&amp;pky260_sjzg_VCG41N86908611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1034" y="4813842"/>
            <a:ext cx="10443669" cy="78331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46402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315612"/>
            <a:ext cx="24329076" cy="655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有一个更快的方法，可以直接定位二进制数中1的位置，跳过中间的0。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用到一个神奇操作：k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k &amp; (k - 1)，功能是消除k的二进制数的最后一个1。连续进行这个操作，每次消 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除一个1，直到全部消除，操作次数就是1的个数。例如二进制数1011，经过连续3次操作后，所有1都消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1011 &amp; (1011 - 1) = 1011 &amp; 1010 = 1010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1010 &amp; (1010 - 1) = 1010 &amp; 1001 = 1000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1000 &amp; (1000 - 1) = 1000 &amp; 0111 = 0000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输出n个数中任意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m个数的组合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73393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315611"/>
            <a:ext cx="24329076" cy="1024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有一个更快的方法，可以直接定位二进制数中1的位置，跳过中间的0。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用到一个神奇操作：k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k &amp; (k - 1)，功能是消除k的二进制数的最后一个1。连续进行这个操作，每次消 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除一个1，直到全部消除，操作次数就是1的个数。例如二进制数1011，经过连续3次操作后，所有1都消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除了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1011 &amp; (1011 - 1) = 1011 &amp; 1010 = 1010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1010 &amp; (1010 - 1) = 1010 &amp; 1001 = 1000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    1000 &amp; (1000 - 1) = 1000 &amp; 0111 = 0000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利用这个操作，可以计算出二进制数中1的个数。步骤：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1）用k = k &amp; (k - 1)清除k的最后一个1；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2）num++      用num统计1的个数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3）继续上述操作，直到k = 0。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输出n个数中任意</a:t>
            </a:r>
            <a:r>
              <a:rPr sz="5599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m个数的组合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70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593254" y="-2426139"/>
            <a:ext cx="14988692" cy="2010228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40214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代码输出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n=4, m=3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的组合。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79771" y="1151038"/>
            <a:ext cx="22597544" cy="13018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a[] = {1,2,3,4,5,6,7,8,9,10,11,12,13,14};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print_set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(1&lt;&lt;n);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0, k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   //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的个数；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用来处理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while(k){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k = k&amp;(k-1);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清除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中最后一个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== m){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二进制数中的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个，符合条件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 &lt; 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(1&lt;&lt;j))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a[j] &lt;&lt; " ";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";  ";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n=4, m=3;   // 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：元素的总数量。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：个数为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的子集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print_set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0110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191506" y="616403"/>
            <a:ext cx="7166777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49861" y="3546737"/>
            <a:ext cx="16114617" cy="846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如果用a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b c d这4个字母组成一个串，有4!=24种。现在有不多于10个两两不同的小写字母，给出它们组成的串，你能求出该串在所有排列中的序号吗？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输入一行，一个串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输出一行，一个整数，表示该串在其字母所有排列生成的串中的序号。注意：最小的序号是0。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下面给出两种代码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先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排序，然后用permutions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求排列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例题：排列序数  lanqiaoOJ题号269 </a:t>
            </a:r>
          </a:p>
        </p:txBody>
      </p:sp>
      <p:pic>
        <p:nvPicPr>
          <p:cNvPr id="9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0345" y="5270967"/>
            <a:ext cx="6261887" cy="625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82866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520135" y="-3267877"/>
            <a:ext cx="12975771" cy="24010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00446" y="440696"/>
            <a:ext cx="15037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首先对输入的串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排序，然后用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输出全排列，当全排列与初始的串相等时结束。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84869" y="3032429"/>
            <a:ext cx="22597544" cy="119821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s,olds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&gt;&gt;s; olds=s;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olds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记录最初的串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s.begin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());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字符串内部排序，得到最小的排列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do{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if(s == olds){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break;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}while(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s.begin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()));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1680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6"/>
            <a:ext cx="23360129" cy="101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a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...,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，将它们联接成一排，相邻数字首尾相接，组成一个最大的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整数。n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≤ 20。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第一行有一个整数，表示数字个数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。第二行有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个整数，表示给出的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1≤n≤20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1≤ai≤10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输出一个正整数，表示最大的整数。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7 13 4 246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7424613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例题：拼数 lanqiaoOJ题号782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48995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923085" y="-2986857"/>
            <a:ext cx="10170506" cy="24010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7433" y="1267994"/>
            <a:ext cx="22641810" cy="182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本题不能直接对数字排序然后首尾相接，例如“7, 13”，应该输出“713”，而不是“137”。注意到这其实是按两个数字组合的字典序排序，也就是把数字看成字符串来排序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84869" y="4507020"/>
            <a:ext cx="22597544" cy="95968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string a[21];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个数，用字符形式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(string a, string b){  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从大到小字典序排序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a + b &gt; b + a;       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字符串组合，注意这个技巧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 ){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n;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sort(a,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a+n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        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从大到小字典序排序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0;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55973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848508" y="616403"/>
            <a:ext cx="9509776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4129" y="183951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3546737"/>
            <a:ext cx="13872577" cy="9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给出N个数的排列，输出这个排列后面的第M个排列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第一行有一个正整数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N ，1 ≤ N ≤ 10000。第二行是一个正整数 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M。下一行是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1 到 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N个整数的一个排列，用空格隔开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输出描述】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输出一行，这一行含有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N 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个整数，表示原排列后面第M个排列。每两个相邻的数中间用一个空格分开，不能有多余的空格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例题：火星人 lanqiaoOJ题号572 </a:t>
            </a:r>
          </a:p>
        </p:txBody>
      </p:sp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562837" y="3690147"/>
            <a:ext cx="7495687" cy="636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5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3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1 2 3 4 5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输出样例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1 2 4 5 3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8656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42722" y="-2624859"/>
            <a:ext cx="7328058" cy="24010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70" y="12389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381011"/>
            <a:ext cx="20746819" cy="182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编码十分容易，因为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直接按元素的大小顺序进行排列，它能从当前排列开始，按顺序输出下一个更大的排列，连续做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次，就是答案。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69917" y="6626022"/>
            <a:ext cx="22597544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a[100000];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 &gt;&gt; m;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=1;i&lt;=n;++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a[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=1;i&lt;=m;++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next_permutation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(a+1,a+n+1);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=1;i&lt;=n;++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&lt;&lt;a[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]&lt;&lt;" ";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>
              <a:lnSpc>
                <a:spcPct val="80000"/>
              </a:lnSpc>
            </a:pP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2" y="997060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例题：火星人 lanqiaoOJ题号572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1822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820650" y="635"/>
            <a:ext cx="11562080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/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时间和空间限制</a:t>
              </a:r>
              <a:endParaRPr lang="zh-CN" altLang="en-US" sz="6175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0301" y="4776114"/>
            <a:ext cx="12677000" cy="93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程序必须在限定的时间和空间内运行结束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endParaRPr lang="zh-CN" altLang="en-US" sz="4410" b="1" dirty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问题的“有效”解决，不仅在于能否得到正确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  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答案，更重要的是能在合理的时间和空间内给</a:t>
            </a:r>
          </a:p>
          <a:p>
            <a:pPr algn="l">
              <a:lnSpc>
                <a:spcPct val="170000"/>
              </a:lnSpc>
            </a:pP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 </a:t>
            </a:r>
            <a:r>
              <a:rPr lang="en-US" altLang="zh-CN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 </a:t>
            </a:r>
            <a:r>
              <a:rPr lang="zh-CN" altLang="en-US" sz="441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出答案</a:t>
            </a: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。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  <a:p>
            <a:pPr algn="l">
              <a:lnSpc>
                <a:spcPct val="170000"/>
              </a:lnSpc>
            </a:pPr>
            <a:endParaRPr lang="en-US" altLang="zh-CN" sz="4410" b="1" dirty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4410" b="1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“好”算法：效率高； 思路复杂，编码长</a:t>
            </a:r>
            <a:endParaRPr lang="en-US" altLang="zh-CN" sz="4410" b="1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4410" b="1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“坏”算法：慢；  思路简单，编码短</a:t>
            </a:r>
            <a:endParaRPr lang="zh-CN" altLang="en-US" sz="4410" b="1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4" name="http://photo-static-api.fotomore.com/creative/vcg/400/new/VCG41N844170636.jpg" descr="&amp;pky220_sjzg_VCG41N844170636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8528" y="5500914"/>
            <a:ext cx="6507265" cy="65341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6113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4.4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尺取法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63949" y="4577773"/>
            <a:ext cx="148078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尺取法（双指针、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two pointers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</a:p>
          <a:p>
            <a:pPr algn="l">
              <a:lnSpc>
                <a:spcPct val="150000"/>
              </a:lnSpc>
            </a:pP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一个常用的优化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技巧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解决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序列的区间问题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操作简单、容易编程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2246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33525" y="3184058"/>
            <a:ext cx="19004411" cy="5418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for(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0;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&lt; n;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++)             //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从头扫到尾</a:t>
            </a:r>
          </a:p>
          <a:p>
            <a:pPr algn="just">
              <a:lnSpc>
                <a:spcPct val="107000"/>
              </a:lnSpc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for(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j = n-1; j &gt;= 0; j--)     //j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从尾扫到头</a:t>
            </a:r>
          </a:p>
          <a:p>
            <a:pPr algn="just">
              <a:lnSpc>
                <a:spcPct val="107000"/>
              </a:lnSpc>
            </a:pP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   ......   }  </a:t>
            </a:r>
            <a:endParaRPr lang="en-US" altLang="zh-CN" sz="4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4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改为</a:t>
            </a:r>
            <a:r>
              <a:rPr lang="zh-CN" altLang="zh-CN" sz="4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4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nn-NO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(int i = 0, j = n - 1; i &lt; j; i++, j--) </a:t>
            </a:r>
          </a:p>
          <a:p>
            <a:pPr algn="l"/>
            <a:r>
              <a:rPr lang="nn-NO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 ...... }</a:t>
            </a:r>
            <a:endParaRPr lang="zh-CN" altLang="en-US" sz="4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7501810" y="5122126"/>
            <a:ext cx="5472252" cy="1440066"/>
          </a:xfrm>
          <a:prstGeom prst="wedgeRoundRectCallout">
            <a:avLst>
              <a:gd name="adj1" fmla="val -82980"/>
              <a:gd name="adj2" fmla="val -750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600" dirty="0"/>
              <a:t>双循环：</a:t>
            </a:r>
            <a:r>
              <a:rPr lang="en-US" altLang="zh-CN" sz="5600" dirty="0"/>
              <a:t>O(n</a:t>
            </a:r>
            <a:r>
              <a:rPr lang="en-US" altLang="zh-CN" sz="5600" baseline="30000" dirty="0"/>
              <a:t>2</a:t>
            </a:r>
            <a:r>
              <a:rPr lang="en-US" altLang="zh-CN" sz="5600" dirty="0"/>
              <a:t>)</a:t>
            </a:r>
            <a:endParaRPr lang="zh-CN" altLang="en-US" sz="5600" dirty="0"/>
          </a:p>
        </p:txBody>
      </p:sp>
      <p:sp>
        <p:nvSpPr>
          <p:cNvPr id="15" name="圆角矩形标注 14"/>
          <p:cNvSpPr/>
          <p:nvPr/>
        </p:nvSpPr>
        <p:spPr>
          <a:xfrm>
            <a:off x="18106879" y="8956766"/>
            <a:ext cx="5418727" cy="1440066"/>
          </a:xfrm>
          <a:prstGeom prst="wedgeRoundRectCallout">
            <a:avLst>
              <a:gd name="adj1" fmla="val -112989"/>
              <a:gd name="adj2" fmla="val -1196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600" dirty="0"/>
              <a:t>单</a:t>
            </a:r>
            <a:r>
              <a:rPr lang="zh-CN" altLang="en-US" sz="5600" dirty="0" smtClean="0"/>
              <a:t>循环</a:t>
            </a:r>
            <a:r>
              <a:rPr lang="zh-CN" altLang="en-US" sz="5600" dirty="0"/>
              <a:t>：</a:t>
            </a:r>
            <a:r>
              <a:rPr lang="en-US" altLang="zh-CN" sz="5600" dirty="0"/>
              <a:t>O(n)</a:t>
            </a:r>
            <a:endParaRPr lang="zh-CN" altLang="en-US" sz="5600" dirty="0"/>
          </a:p>
        </p:txBody>
      </p:sp>
      <p:sp>
        <p:nvSpPr>
          <p:cNvPr id="16" name="爆炸形 1 15"/>
          <p:cNvSpPr/>
          <p:nvPr/>
        </p:nvSpPr>
        <p:spPr>
          <a:xfrm>
            <a:off x="14049829" y="12225349"/>
            <a:ext cx="9637485" cy="246735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600" dirty="0">
                <a:solidFill>
                  <a:srgbClr val="FF0000"/>
                </a:solidFill>
              </a:rPr>
              <a:t>不是每个双循环都能改成单循环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069" y="849031"/>
            <a:ext cx="3541164" cy="5759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103" y="11715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126142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7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652104" y="1171590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什么是尺取法？为什么尺取法能用来优化？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6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91"/>
    </mc:Choice>
    <mc:Fallback xmlns="">
      <p:transition spd="slow" advTm="99291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657555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98011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17816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304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en-US" altLang="zh-CN" sz="4800" dirty="0" err="1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给定一个长度为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 的字符串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。请你判断字符串 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是否回文。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输入仅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行包含一个字符串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1≤|S|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，保证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只包含大小写、字母。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若字符串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为回文串，则输出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，否则输出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561041"/>
            <a:ext cx="18070107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反向扫描</a:t>
            </a:r>
            <a:r>
              <a:rPr sz="5599" b="1" spc="600" dirty="0" err="1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r>
              <a:rPr sz="5599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回文判定 </a:t>
            </a:r>
            <a:r>
              <a:rPr lang="en-US" altLang="zh-CN" sz="5599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1371</a:t>
            </a:r>
            <a:endParaRPr lang="en-US" altLang="zh-CN" sz="44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52753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116586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尺取法的</a:t>
              </a:r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tretch>
            <a:fillRect/>
          </a:stretch>
        </p:blipFill>
        <p:spPr>
          <a:xfrm rot="5400000">
            <a:off x="8356594" y="2299817"/>
            <a:ext cx="16534518" cy="13771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23131" y="5247839"/>
            <a:ext cx="15659421" cy="72943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string s;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s;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读字符串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s.size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=0,j=n-1;i&lt;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j;i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++,j--)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双指针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s[j]) { 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&lt;&lt;'N';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&lt;&lt;'Y';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10021" y="5135712"/>
            <a:ext cx="6091886" cy="551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反向扫描的两个指针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，指针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从左向右扫描，指针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从右向左扫描，在中间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&lt; 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处相遇并停止。反向扫描比同向扫描简单。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859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657555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980114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17816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30483" cy="767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en-US" altLang="zh-CN" sz="4800" dirty="0" err="1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给定一个长度为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 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的序列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a1, a2, ⋯,an 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和一个常数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。对于一个连续区间如果它的区间和大于或等于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，则称它为美丽的区间。对于一个美丽的区间，如果其区间长度越短，它就越美丽。请你从序列中找出最美丽的区间。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第一行包含两个整数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n, S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，其含义如题所述。接下来一行包含 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n 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个整数，分别表示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a1, a2, ⋯, an 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10 ≤ N ≤ 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1≤ 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 ≤ 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 ≤ S ≤ 10</a:t>
            </a:r>
            <a:r>
              <a:rPr lang="en-US" altLang="zh-CN" sz="4800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800" dirty="0">
                <a:solidFill>
                  <a:srgbClr val="2E7EE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输出共一行，包含一个整数，表示最美丽的区间的长度。若不存在任何美丽的区间，则输出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3" y="561041"/>
            <a:ext cx="19448785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同向扫描</a:t>
            </a:r>
            <a:r>
              <a:rPr sz="5599" b="1" spc="600" dirty="0" err="1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r>
              <a:rPr sz="5599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美丽的区间  </a:t>
            </a:r>
            <a:r>
              <a:rPr lang="en-US" altLang="zh-CN" sz="5599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1372</a:t>
            </a:r>
            <a:endParaRPr lang="en-US" altLang="zh-CN" sz="44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60425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尺取法的</a:t>
              </a:r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代码</a:t>
              </a:r>
              <a:endPara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tretch>
            <a:fillRect/>
          </a:stretch>
        </p:blipFill>
        <p:spPr>
          <a:xfrm rot="5400000">
            <a:off x="8447395" y="688083"/>
            <a:ext cx="16534518" cy="168054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92616" y="4889658"/>
            <a:ext cx="15659421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a[100010];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S;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&gt;&gt;n&gt;&gt;S;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 ++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sum= 0,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=1e8;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=0, j=0;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&lt;n;)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if(sum&lt;S){ sum+=a[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     {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=min(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i-j,ans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sum-=a[j];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if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==1e8)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else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return 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10021" y="5135712"/>
            <a:ext cx="6091886" cy="736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很直接的滑动窗口，求窗口内的区间和，满足大于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的最小长度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指针在前，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指针在后，计算两个指针之间的区间和。当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指针到达末尾时，结束计算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复杂度为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33167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6834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4.5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二分法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9061" y="3547259"/>
            <a:ext cx="14807801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引导：猜数游戏</a:t>
            </a: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[1,  100]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内的数字，只需猜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次：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？是。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[1,  100]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二分，中位数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，下一步猜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[51, 100]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&gt;75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？否。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[51, 100]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二分，中位数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，下一步猜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[51, 75]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&gt;63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？否。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[51, 75]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...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&gt;56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？否。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[51, 63]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...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&gt;53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？是。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&gt;54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？否。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=54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？是。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这个数是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54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042110" y="6223200"/>
            <a:ext cx="9970121" cy="5360956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315556" y="7040525"/>
            <a:ext cx="9510911" cy="378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二分法：折半搜索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二分的</a:t>
            </a:r>
            <a:r>
              <a:rPr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效率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：很高，O(logn)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例如猜数游戏，若n = 1000万，只需要猜</a:t>
            </a:r>
          </a:p>
          <a:p>
            <a:pPr algn="l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log10</a:t>
            </a:r>
            <a:r>
              <a:rPr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24次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0966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7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猜数游戏的代码</a:t>
              </a:r>
              <a:endPara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4445" y="3376204"/>
            <a:ext cx="15659421" cy="1172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a[1000];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bin_search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*a,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x){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在数组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中找数字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，返回位置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left = 0, right = n;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(left &lt; right) 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 = left+(right-left)/2;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(a[mid] &gt;= x) right = mid;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           left = mid+1;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&lt;&lt;a[mid]&lt;&lt;" ";   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打印猜数的过程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return left;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100;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]=i+1;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赋值，数字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1~100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test = 54;                      //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猜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这个数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bin_search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a,n,test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&lt;&lt;"\n"&lt;&lt;"test="&lt;&lt;a[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8277600" y="6378223"/>
            <a:ext cx="4907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【二分法】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把一个长度为n的有序序列上O(n)的查</a:t>
            </a:r>
          </a:p>
          <a:p>
            <a:pPr algn="l">
              <a:lnSpc>
                <a:spcPct val="15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找时间，优化到了O(logn)。</a:t>
            </a: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2664006" y="341721"/>
            <a:ext cx="12467772" cy="17793244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1995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03053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034" y="616403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8935" y="3645155"/>
            <a:ext cx="8756951" cy="829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在单调递增数列</a:t>
            </a:r>
            <a:r>
              <a:rPr lang="en-US" altLang="zh-CN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a[]</a:t>
            </a:r>
            <a:r>
              <a:rPr lang="zh-CN" altLang="en-US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中查找某个数</a:t>
            </a:r>
            <a:r>
              <a:rPr lang="en-US" altLang="zh-CN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，如果数列中没有</a:t>
            </a:r>
            <a:r>
              <a:rPr lang="en-US" altLang="zh-CN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，找比它大的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下一个数</a:t>
            </a:r>
            <a:r>
              <a:rPr lang="zh-CN" altLang="en-US" sz="36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6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Blip>
                <a:blip r:embed="rId7"/>
              </a:buBlip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a[mid] &gt;=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mid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的左边，新的搜索区间是左半部分，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left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right = mid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443" indent="-571443" algn="l">
              <a:lnSpc>
                <a:spcPct val="150000"/>
              </a:lnSpc>
              <a:buBlip>
                <a:blip r:embed="rId7"/>
              </a:buBlip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a[mid] &lt; 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mid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的右边，新的搜索区间是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半部分，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right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left = mid + 1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  <a:buBlip>
                <a:blip r:embed="rId7"/>
              </a:buBlip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代码执行完毕后，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left = right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，两者相等，即答案所处的位置。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72998" y="3686313"/>
            <a:ext cx="13088488" cy="114185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a[1000];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bin_search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*a,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x){     //a[0]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a[n-1]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是单调递增的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left = 0, right = n;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注意：不是 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，此时是左闭右开的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[0,n)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(left &lt; right)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 = left + (right-left)/2;  //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 = (left + right) &gt;&gt;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(a[mid] &gt;= x)  right = mid;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  left = mid + 1;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                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终止于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left = right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return left;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100;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]=2*i+2;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赋值，数字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2~200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，偶数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test = 55;   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55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55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的后继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bin_search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a,n,test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&lt;&lt;"test="&lt;&lt;a[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           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2" y="786003"/>
            <a:ext cx="17984240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56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r>
              <a:rPr lang="zh-CN" altLang="en-US" sz="5599" dirty="0"/>
              <a:t>整数二</a:t>
            </a:r>
            <a:r>
              <a:rPr lang="zh-CN" altLang="en-US" sz="5599" dirty="0" smtClean="0"/>
              <a:t>分：</a:t>
            </a:r>
            <a:r>
              <a:rPr lang="zh-CN" altLang="en-US" sz="5599" dirty="0"/>
              <a:t>在单调递增序列中找</a:t>
            </a:r>
            <a:r>
              <a:rPr lang="en-US" altLang="zh-CN" sz="5599" dirty="0"/>
              <a:t>x</a:t>
            </a:r>
            <a:r>
              <a:rPr lang="zh-CN" altLang="en-US" sz="5599" dirty="0"/>
              <a:t>或者</a:t>
            </a:r>
            <a:r>
              <a:rPr lang="en-US" altLang="zh-CN" sz="5599" dirty="0"/>
              <a:t>x</a:t>
            </a:r>
            <a:r>
              <a:rPr lang="zh-CN" altLang="en-US" sz="5599" dirty="0"/>
              <a:t>的</a:t>
            </a:r>
            <a:r>
              <a:rPr lang="zh-CN" altLang="en-US" sz="5599" dirty="0">
                <a:solidFill>
                  <a:srgbClr val="FF0000"/>
                </a:solidFill>
              </a:rPr>
              <a:t>后继</a:t>
            </a:r>
          </a:p>
        </p:txBody>
      </p:sp>
      <p:pic>
        <p:nvPicPr>
          <p:cNvPr id="14" name="图片 13"/>
          <p:cNvPicPr/>
          <p:nvPr/>
        </p:nvPicPr>
        <p:blipFill>
          <a:blip r:embed="rId8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805886" y="1546177"/>
            <a:ext cx="12467772" cy="15007771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69383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bldLvl="0"/>
      <p:bldP spid="1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62034" y="616403"/>
            <a:ext cx="11596250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4129" y="4453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8936" y="3645155"/>
            <a:ext cx="816339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a[mid] &lt;= 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的右边，新的搜索区间是右半部分，所以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right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left = mid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a[mid] &gt; 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的左边，新的搜索区间是左半部分，所以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left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right = mid – 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同样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可以分析出，当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a[mid] &gt; x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时，不能写成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right = mid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，会导致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while()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的死循环。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2" y="916481"/>
            <a:ext cx="15319648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5600" b="1" spc="6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r>
              <a:rPr lang="zh-CN" altLang="en-US" sz="5599" dirty="0"/>
              <a:t>例：在单调递增序列中查找</a:t>
            </a:r>
            <a:r>
              <a:rPr lang="en-US" altLang="zh-CN" sz="5599" dirty="0"/>
              <a:t>x</a:t>
            </a:r>
            <a:r>
              <a:rPr lang="zh-CN" altLang="en-US" sz="5599" dirty="0"/>
              <a:t>或者</a:t>
            </a:r>
            <a:r>
              <a:rPr lang="en-US" altLang="zh-CN" sz="5599" dirty="0"/>
              <a:t>x</a:t>
            </a:r>
            <a:r>
              <a:rPr lang="zh-CN" altLang="en-US" sz="5599" dirty="0"/>
              <a:t>的</a:t>
            </a:r>
            <a:r>
              <a:rPr lang="zh-CN" altLang="en-US" sz="5599" dirty="0">
                <a:solidFill>
                  <a:srgbClr val="FF0000"/>
                </a:solidFill>
              </a:rPr>
              <a:t>前驱</a:t>
            </a:r>
            <a:r>
              <a:rPr lang="zh-CN" altLang="en-US" sz="5599" dirty="0"/>
              <a:t> </a:t>
            </a:r>
            <a:endParaRPr lang="en-US" altLang="zh-CN" sz="5599" dirty="0"/>
          </a:p>
        </p:txBody>
      </p:sp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03053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04078" y="4411373"/>
            <a:ext cx="14335145" cy="9448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a[1000];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bin_search2(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*a,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n,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x){    //a[0]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a[n-1]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是单调递增的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left = 0, right = n;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(left &lt; right) 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 = left + (right-left + 1)/2 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(a[mid] &lt;= x)  left = mid;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right = mid - 1;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                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终止于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left = right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return left;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100;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]=2*i+2;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赋值，数字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2~200,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偶数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test = 55;                       //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55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55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的前驱</a:t>
            </a:r>
          </a:p>
          <a:p>
            <a:pPr algn="l"/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bin_search2(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a,n,test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&lt;&lt;"test="&lt;&lt;a[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5" name="图片 14"/>
          <p:cNvPicPr/>
          <p:nvPr/>
        </p:nvPicPr>
        <p:blipFill>
          <a:blip r:embed="rId7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185827" y="1546795"/>
            <a:ext cx="12467772" cy="1587714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85593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52626" y="3462266"/>
            <a:ext cx="11768024" cy="8168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程序运行的时间：时间复杂度</a:t>
            </a: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程序运行的空间：空间复杂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度</a:t>
            </a:r>
            <a:endParaRPr lang="en-US" altLang="zh-CN" sz="4410" b="1" dirty="0" smtClean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endParaRPr lang="zh-CN" altLang="en-US" sz="4410" b="1" dirty="0">
              <a:solidFill>
                <a:srgbClr val="000000"/>
              </a:solidFill>
              <a:latin typeface="Times New Roman" panose="02020603050405020304" charset="0"/>
              <a:ea typeface="思源宋体 CN" panose="02020400000000000000" charset="-122"/>
              <a:cs typeface="Times New Roman" panose="02020603050405020304" charset="0"/>
            </a:endParaRP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O(n*m)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和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O(n*n*m)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：复杂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度</a:t>
            </a:r>
          </a:p>
          <a:p>
            <a:pPr algn="l">
              <a:lnSpc>
                <a:spcPct val="170000"/>
              </a:lnSpc>
            </a:pP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符号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‘O’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表示复杂度，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O(n*m)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可以粗略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地理解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为运行次数是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n*m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 smtClean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     O(n*n*m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)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比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O(n*m)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运行时间大</a:t>
            </a: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n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charset="0"/>
                <a:ea typeface="思源宋体 CN" panose="02020400000000000000" charset="-122"/>
                <a:cs typeface="Times New Roman" panose="02020603050405020304" charset="0"/>
              </a:rPr>
              <a:t>倍。</a:t>
            </a:r>
          </a:p>
        </p:txBody>
      </p:sp>
      <p:sp>
        <p:nvSpPr>
          <p:cNvPr id="3" name="矩形 2"/>
          <p:cNvSpPr/>
          <p:nvPr/>
        </p:nvSpPr>
        <p:spPr>
          <a:xfrm>
            <a:off x="12820650" y="635"/>
            <a:ext cx="11562080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/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sym typeface="+mn-ea"/>
                </a:rPr>
                <a:t>时间和空间限制</a:t>
              </a:r>
              <a:endParaRPr lang="zh-CN" altLang="en-US" sz="6175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9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7143" y="4731657"/>
            <a:ext cx="7054158" cy="7049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99532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50656" y="5564000"/>
            <a:ext cx="15983000" cy="323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二分的应用场景：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）存在一个有序的数列；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）能够把题目建模为在有序数列上查找一个合适的数值。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02" y="832917"/>
            <a:ext cx="15319648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总结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6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4881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1456" y="4131534"/>
            <a:ext cx="18575535" cy="6129256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4" tIns="45717" rIns="91434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397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3187779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112246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2830483" cy="846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位小朋友到小明家做客。小明拿出了巧克力招待小朋友们。小明一共有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块巧克力，其中第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Hi×Wi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的方格组成的长方形。为了公平起见，小明需要从这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块巧克力中切出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块巧克力分给小朋友们。切出的巧克力需要满足：（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）形状是正方形，边长是整数；（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 大小相同。例如一块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6×5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的巧克力可以切出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2×2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的巧克力或者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的巧克力。小朋友们都希望得到的巧克力尽可能大，你能帮小明计算出最大的边长是多少？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第一行包含两个整数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N, K(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1≤N, K≤10</a:t>
            </a:r>
            <a:r>
              <a:rPr lang="en-US" altLang="zh-CN" sz="4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行每行包含两个整数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Hi, Wi (1 ≤ Hi, Wi ≤ 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。输入保证每位小朋友至少能获得一块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1×1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的巧克力。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输出切出的正方形巧克力最大可能的边长。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2" y="526239"/>
            <a:ext cx="18070107" cy="190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整数二分</a:t>
            </a:r>
            <a:r>
              <a:rPr sz="5599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r>
              <a:rPr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分巧克力 </a:t>
            </a:r>
            <a:endParaRPr lang="en-US" altLang="zh-CN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2017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年第八届蓝桥杯省赛  </a:t>
            </a:r>
            <a:r>
              <a:rPr lang="en-US" altLang="zh-CN" sz="44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99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9001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9785" y="5197629"/>
            <a:ext cx="4657422" cy="2428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572062" y="4329513"/>
            <a:ext cx="3904996" cy="3781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71660" y="8902614"/>
            <a:ext cx="15786660" cy="299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367646" y="4329512"/>
            <a:ext cx="1766773" cy="299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656" y="1651197"/>
            <a:ext cx="10000088" cy="212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切出的巧克力尽可能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，满足：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）形状是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正方形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，边长是整数；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 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大小相同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913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26573" y="1274314"/>
            <a:ext cx="11380636" cy="152244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153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75920" y="4408376"/>
            <a:ext cx="8142982" cy="655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把边长从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开始到最大边长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，每个值都试一遍，一直试到刚好够分的最大边长为止。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编码：边长初始值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 = 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 = 2, 3, 4, …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一个个试。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144826" y="4256165"/>
            <a:ext cx="15369626" cy="93250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check(d):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检查够不够分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(h[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]//d)*(w[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]//d)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&gt;=k): return True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够分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else:       return False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不够分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 = [0]*100010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 = [0]*100010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n,k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map(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h[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],w[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map(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 = 1       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正方形边长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while(True):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if(check(d)): d+=1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边长从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开始，一个个地暴力试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else:         break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print(d-1)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2102" y="961969"/>
            <a:ext cx="1807010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暴力法</a:t>
            </a:r>
            <a:endParaRPr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5475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/>
      <p:bldP spid="13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02285" y="264736"/>
            <a:ext cx="17349286" cy="15358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#include&lt;bits/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n,k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N=100010;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h[N],w[N];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check(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(h[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]/d)*(w[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]/d);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&gt;=k) return true;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够分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      return false;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不够分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 &gt;&gt; k;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=0;i&lt;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&gt;&gt;h[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]&gt;&gt;w[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L=1, R=N;                //D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的初值是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R=100010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第一种写法：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while(L&lt;R)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mid=(L+R+1)&gt;&gt;1;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，向右取整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if(check(mid))  L=mid;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新的搜索区间是右半部分，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不变，调整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L=mid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          R=mid-1;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新的搜索区间是左半部分，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不变，调整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R=mid–1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L;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第二种写法：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/*  while(L&lt;R) {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mid=(L+R)&gt;&gt;1;    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，向左取整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if(check(mid)) L=mid+1;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新的搜索区间是右半部分，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L=mid+1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          R=mid;    //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新的搜索区间是左半部分，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不变，更新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R=mid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&lt;&lt; L-1;    */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328651" y="-1639589"/>
            <a:ext cx="16107598" cy="1799992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4" name="文本框 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494035"/>
            <a:ext cx="394892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一个个试边长d太慢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用二分，按前面的“猜数游戏”的方法猜d的取值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86754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7"/>
            <a:ext cx="23360129" cy="47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跳石头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比赛在一条笔直的河道中进行，河道中分布着一些巨大岩石。组委会已经选择好了两块岩石作为比赛起点和终点。在起点和终点之间，有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（不含起点和终点的岩石）。在比赛过程中，选手们将从起点出发，每一步跳向相邻的岩石，直至到达终点。为了提高比赛难度，组委会计划移走一些岩石，使得选手们在比赛过程中的最短跳跃距离尽可能长。由于预算限制，组委会至多从起点和终点之间移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块岩石（不能移走起点和终点的岩石）。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2" y="772901"/>
            <a:ext cx="17054174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整数二分</a:t>
            </a:r>
            <a:r>
              <a:rPr sz="5599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</a:t>
            </a:r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跳石头      </a:t>
            </a:r>
            <a:r>
              <a:rPr lang="en-US" sz="5599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364 </a:t>
            </a:r>
            <a:endParaRPr sz="5599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3019228" y="91978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5766060" y="91978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7166143" y="9181132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10480417" y="9181131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12807433" y="91978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16516969" y="9181131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5267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3" y="3546736"/>
            <a:ext cx="23360129" cy="932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】"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跳石头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比赛在一条笔直的河道中进行，河道中分布着一些巨大岩石。组委会已经选择好了两块岩石作为比赛起点和终点。在起点和终点之间，有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（不含起点和终点的岩石）。在比赛过程中，选手们将从起点出发，每一步跳向相邻的岩石，直至到达终点。为了提高比赛难度，组委会计划移走一些岩石，使得选手们在比赛过程中的最短跳跃距离尽可能长。由于预算限制，组委会至多从起点和终点之间移走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块岩石（不能移走起点和终点的岩石）。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输入文件第一行包含三个整数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，分别表示起点到终点的距离，起点和终点之间的岩石数，以及组委会至多移走的岩石数。接下来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行，每行一个整数，第 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行的整数 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0&lt;Di&lt;L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）表示第 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块岩石与起点的距离。这些岩石按与起点距离从小到大的顺序给出，且不会有两个岩石出现在同一个位置。其中，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 ≤ M ≤ N ≤ 5×10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≤ L ≤ 10</a:t>
            </a:r>
            <a:r>
              <a:rPr lang="en-US" altLang="zh-CN" sz="40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输出只包含一个整数，即最短跳跃距离的最大值。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2" y="705271"/>
            <a:ext cx="17054174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整数二分</a:t>
            </a:r>
            <a:r>
              <a:rPr sz="5599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例题</a:t>
            </a:r>
            <a:r>
              <a:rPr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跳石头      </a:t>
            </a:r>
            <a:r>
              <a:rPr lang="en-US" sz="5599" b="1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364 </a:t>
            </a:r>
            <a:endParaRPr sz="5599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31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105906" y="616403"/>
            <a:ext cx="5252378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3438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46" y="3546737"/>
            <a:ext cx="17258176" cy="446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块岩石中移走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个石头，有很多种移动方法。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种移动方法中，剩下的石头之间的距离，有一个最小距离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在所有移动方法的最小距离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中，问最大的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是多少。</a:t>
            </a: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在所有可能的最小值中，找最大的那个，就是“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最小值最大化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2" y="772901"/>
            <a:ext cx="1824426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二分法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套路题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最小值最大化、最大值最小化</a:t>
            </a:r>
            <a:endParaRPr sz="5599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996" y="5473836"/>
            <a:ext cx="5866367" cy="586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1206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105906" y="616403"/>
            <a:ext cx="5252378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18924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46" y="3546737"/>
            <a:ext cx="17258176" cy="704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块岩石中移走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个石头，有很多种移动方法。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种移动方法中，剩下的石头之间的距离，有一个最小距离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在所有移动方法的最小距离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中，问最大的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是多少。</a:t>
            </a: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在所有可能的最小值中，找最大的那个，就是“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最小值最大化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：找所有的组合，在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块岩石中选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个石头的组合。情况太多，超时。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4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587" y="760464"/>
            <a:ext cx="1824426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二分法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套路题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最小值最大化、最大值最小化</a:t>
            </a:r>
            <a:endParaRPr sz="5599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996" y="5473836"/>
            <a:ext cx="5866367" cy="5862118"/>
          </a:xfrm>
          <a:prstGeom prst="rect">
            <a:avLst/>
          </a:prstGeom>
        </p:spPr>
      </p:pic>
      <p:sp>
        <p:nvSpPr>
          <p:cNvPr id="13" name="六边形 12"/>
          <p:cNvSpPr/>
          <p:nvPr/>
        </p:nvSpPr>
        <p:spPr>
          <a:xfrm>
            <a:off x="2477018" y="9902673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5223849" y="9902673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6623933" y="9885936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9938206" y="9885935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2265222" y="9902673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15974758" y="9885935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6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105906" y="616403"/>
            <a:ext cx="5252378" cy="13865592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029903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46" y="3546736"/>
            <a:ext cx="17258176" cy="963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块岩石中移走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个石头，有很多种移动方法。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在第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种移动方法中，剩下的石头之间的距离，有一个最小距离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在所有移动方法的最小距离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中，问最大的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是多少。</a:t>
            </a: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在所有可能的最小值中，找最大的那个，就是“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最小值最大化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暴力法：找所有的组合，在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块岩石中选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个石头的组合。情况太多，超时。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二分思路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：不找搬走石头的各种组合，而是给出一个距离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，检查能不能搬走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块石头而得到最短距离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。把所有的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都试一遍，肯定能找到一个最短的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。用二分法找这个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473597"/>
            <a:ext cx="18244267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二分法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套路题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5599" b="1" spc="6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最小值最大化、最大值最小化</a:t>
            </a:r>
            <a:endParaRPr sz="5599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https://img7.file.cache.docer.com/storage/1596792088528392000/d6e038d00c152399fa9bc165d6c2fa60.png" descr="&amp;pky4489322714_sjzg_&amp;39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5996" y="5473836"/>
            <a:ext cx="5866367" cy="586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181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1383081" y="7239700"/>
            <a:ext cx="12999700" cy="782950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3300" y="3136378"/>
            <a:ext cx="20899900" cy="239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代码中打印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运行时间</a:t>
            </a:r>
            <a:endParaRPr lang="zh-CN" altLang="en-US" sz="4410" b="1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  <a:buBlip>
                <a:blip r:embed="rId5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下面代码只有一个for语句，代码对k进行累加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，打印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循环累加的运行时间。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测量代码的运行时间</a:t>
              </a:r>
            </a:p>
          </p:txBody>
        </p:sp>
      </p:grpSp>
      <p:sp>
        <p:nvSpPr>
          <p:cNvPr id="17" name="文本框 16" descr="7b0a202020202262756c6c6574223a20227b5c2263617465676f727949645c223a31303030352c5c2274656d706c61746549645c223a32303233313332387d220a7d0a"/>
          <p:cNvSpPr txBox="1"/>
          <p:nvPr/>
        </p:nvSpPr>
        <p:spPr>
          <a:xfrm>
            <a:off x="3410738" y="12445193"/>
            <a:ext cx="18709034" cy="22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</a:t>
            </a:r>
            <a:r>
              <a:rPr lang="zh-CN" altLang="en-US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代码：</a:t>
            </a:r>
            <a:r>
              <a:rPr lang="en-US" altLang="zh-CN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0.014</a:t>
            </a:r>
            <a:r>
              <a:rPr lang="zh-CN" altLang="en-US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秒                                            </a:t>
            </a:r>
            <a:r>
              <a:rPr lang="en-US" altLang="zh-CN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Python</a:t>
            </a:r>
            <a:r>
              <a:rPr lang="zh-CN" altLang="en-US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代码：</a:t>
            </a:r>
            <a:r>
              <a:rPr lang="en-US" altLang="zh-CN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1.08</a:t>
            </a:r>
            <a:r>
              <a:rPr lang="zh-CN" altLang="en-US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秒</a:t>
            </a:r>
            <a:endParaRPr lang="en-US" altLang="zh-CN" sz="4410" b="1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410" b="1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en-US" altLang="zh-CN" sz="5400" b="1" dirty="0" smtClean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</a:t>
            </a:r>
            <a:r>
              <a:rPr lang="zh-CN" altLang="en-US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循环很耗时</a:t>
            </a:r>
            <a:r>
              <a:rPr lang="zh-CN" altLang="en-US" sz="5400" b="1" dirty="0" smtClean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，比</a:t>
            </a:r>
            <a:r>
              <a:rPr lang="en-US" altLang="zh-CN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C++</a:t>
            </a:r>
            <a:r>
              <a:rPr lang="zh-CN" altLang="en-US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</a:t>
            </a:r>
            <a:r>
              <a:rPr lang="zh-CN" altLang="en-US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循环慢</a:t>
            </a:r>
            <a:r>
              <a:rPr lang="en-US" altLang="zh-CN" sz="5400" b="1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77</a:t>
            </a:r>
            <a:r>
              <a:rPr lang="zh-CN" altLang="en-US" sz="5400" b="1" dirty="0" smtClean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倍 </a:t>
            </a:r>
            <a:r>
              <a:rPr lang="zh-CN" altLang="en-US" sz="441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图片 2"/>
          <p:cNvPicPr/>
          <p:nvPr/>
        </p:nvPicPr>
        <p:blipFill>
          <a:blip r:embed="rId7">
            <a:lum bright="34000" contrast="-8000"/>
          </a:blip>
          <a:stretch>
            <a:fillRect/>
          </a:stretch>
        </p:blipFill>
        <p:spPr>
          <a:xfrm rot="5400000">
            <a:off x="775335" y="2669540"/>
            <a:ext cx="10714990" cy="12870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979170" y="6411595"/>
            <a:ext cx="11732895" cy="501586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#include&lt;bits/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stdc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++.h&gt;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using namespace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std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;</a:t>
            </a:r>
          </a:p>
          <a:p>
            <a:pPr algn="l"/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main(){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k = 0, n = le7;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clock_t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start, end;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start = clock();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for(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= 0;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&lt;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n;i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++) k++;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end = clock();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cout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&lt;&lt; (double)(end - start) / CLOCKS_PER_SEC;</a:t>
            </a: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}</a:t>
            </a:r>
          </a:p>
        </p:txBody>
      </p:sp>
      <p:pic>
        <p:nvPicPr>
          <p:cNvPr id="18" name="图片 17"/>
          <p:cNvPicPr/>
          <p:nvPr/>
        </p:nvPicPr>
        <p:blipFill>
          <a:blip r:embed="rId7">
            <a:lum bright="34000" contrast="-8000"/>
          </a:blip>
          <a:stretch>
            <a:fillRect/>
          </a:stretch>
        </p:blipFill>
        <p:spPr>
          <a:xfrm rot="5400000">
            <a:off x="12460605" y="2669540"/>
            <a:ext cx="10714990" cy="12870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12664440" y="6411595"/>
            <a:ext cx="11732895" cy="341503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from time import *</a:t>
            </a:r>
          </a:p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k, n = 0, 10000000</a:t>
            </a:r>
          </a:p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start = time()</a:t>
            </a:r>
          </a:p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for </a:t>
            </a:r>
            <a:r>
              <a:rPr lang="en-US" altLang="zh-CN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in range(n):  k+=1</a:t>
            </a:r>
          </a:p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end = time()</a:t>
            </a:r>
          </a:p>
          <a:p>
            <a:pPr algn="l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print(end - start)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7" grpId="0"/>
      <p:bldP spid="1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28" name="六边形 27"/>
          <p:cNvSpPr/>
          <p:nvPr/>
        </p:nvSpPr>
        <p:spPr>
          <a:xfrm>
            <a:off x="3014011" y="55656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>
            <a:off x="5760842" y="55656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>
            <a:off x="7160926" y="5548932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>
            <a:off x="10475199" y="5548931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/>
          <p:cNvSpPr/>
          <p:nvPr/>
        </p:nvSpPr>
        <p:spPr>
          <a:xfrm>
            <a:off x="12802215" y="5565669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>
            <a:off x="16511751" y="5548931"/>
            <a:ext cx="790524" cy="6190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95657" y="1438990"/>
            <a:ext cx="13570971" cy="286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999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至多</a:t>
            </a:r>
            <a:r>
              <a:rPr lang="zh-CN" altLang="en-US" sz="5999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移走岩石数</a:t>
            </a:r>
            <a:r>
              <a:rPr lang="en-US" altLang="zh-CN" sz="5999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5999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endParaRPr lang="en-US" altLang="zh-CN" sz="5999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999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检查距离</a:t>
            </a:r>
            <a:r>
              <a:rPr lang="en-US" altLang="zh-CN" sz="5999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5999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是否合适：</a:t>
            </a:r>
            <a:r>
              <a:rPr lang="zh-CN" altLang="en-US" sz="5999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贪心法</a:t>
            </a:r>
            <a:endParaRPr lang="en-US" altLang="zh-CN" sz="5999" b="1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94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694684" y="-2742847"/>
            <a:ext cx="16656965" cy="214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68057" y="381185"/>
            <a:ext cx="19344175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cstdio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len,n,m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stone[50005];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bool check(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d){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检查距离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是否合适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//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记录搬走石头的数量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=0;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当前站立的石头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=1;i&lt;=n;++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if(stone[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]-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d)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++;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块石头可以搬走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 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stone[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块石头不能搬走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m) return true;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要移动的石头比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少，满足条件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return false;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要移动的石头比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多，不满足条件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d%d%d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,&amp;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n,&amp;m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=1;i&lt;=n;++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d",&amp;stone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L=0,R=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len,mid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while(L&lt;R){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mid = L+(R-L)/2;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if(check(mid)) L = mid+1;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满足条件，说明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mid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小了，调大一点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          R = mid-1;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不满足条件，说明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mid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大了，调小一点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if(!check(L)) L -= 1;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("%d\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n",L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356187" y="9210082"/>
            <a:ext cx="3557998" cy="1805278"/>
          </a:xfrm>
          <a:prstGeom prst="wedgeRoundRectCallout">
            <a:avLst>
              <a:gd name="adj1" fmla="val 87685"/>
              <a:gd name="adj2" fmla="val 26582"/>
              <a:gd name="adj3" fmla="val 16667"/>
            </a:avLst>
          </a:prstGeom>
          <a:solidFill>
            <a:srgbClr val="84B8F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  <a:buBlip>
                <a:blip r:embed="rId6"/>
              </a:buBlip>
            </a:pPr>
            <a:r>
              <a:rPr sz="4400" b="1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用</a:t>
            </a:r>
            <a:r>
              <a:rPr sz="4400" b="1" dirty="0" err="1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二分法</a:t>
            </a:r>
            <a:r>
              <a:rPr sz="4400" b="1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找最小距离d</a:t>
            </a:r>
            <a:endParaRPr sz="4400" b="1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4478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52103" y="1473597"/>
            <a:ext cx="15319648" cy="95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实数二分</a:t>
            </a:r>
          </a:p>
        </p:txBody>
      </p:sp>
      <p:pic>
        <p:nvPicPr>
          <p:cNvPr id="10" name="图片 9"/>
          <p:cNvPicPr/>
          <p:nvPr/>
        </p:nvPicPr>
        <p:blipFill>
          <a:blip r:embed="rId5">
            <a:lum bright="34000" contrast="-8000"/>
          </a:blip>
          <a:srcRect l="20001" t="7444" r="19822" b="6772"/>
          <a:stretch>
            <a:fillRect/>
          </a:stretch>
        </p:blipFill>
        <p:spPr>
          <a:xfrm rot="5400000">
            <a:off x="7302942" y="605092"/>
            <a:ext cx="4572002" cy="1835606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7320" y="7890297"/>
            <a:ext cx="18478645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double eps = 1e-7;  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精度。如果用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，可以不要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while(right - left &gt; eps){          //for(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&lt;100;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double mid = left+(right-left)/2;   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(check(mid)) right = mid;           //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判定，然后继续二分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            left  = mid;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" name="文本框 2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4132168"/>
            <a:ext cx="19149083" cy="212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与整数二分法相比，实数二分容易多了，不用考虑整数的取整问题。 </a:t>
            </a:r>
          </a:p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两种写法：while、for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0997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6852" y="3640711"/>
            <a:ext cx="23251551" cy="618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4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有形如：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ax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bx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+ cx + d = 0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这样的一个一元三次方程。给出该方程中各项的系数（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a,b,c,d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均为实数），并约定该方程存在三个不同实根（根的范围在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-100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至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之间），且根与根之差的绝对值≥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。要求由小到大依次在同一行输出这三个实根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根与根之间留有空格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，并精确到小数点后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输入一行，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个实数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a, b, c, 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输出一行，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个实根，从小到大输出，并精确到小数点后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087928"/>
            <a:ext cx="22206409" cy="1832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实数二分例题：一元三次方程求解 </a:t>
            </a:r>
            <a:endParaRPr lang="en-US" altLang="zh-CN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764 </a:t>
            </a:r>
          </a:p>
        </p:txBody>
      </p:sp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5249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20517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5249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7651" y="3675633"/>
            <a:ext cx="22925908" cy="720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【暴力法】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本题数据范围小，可以用暴力法模拟。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一元三次方程有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个解，用暴力法，在根的范围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[-100,100]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内一个个试。答案只要求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精度为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位小数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的实数，那么只需要试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200*100 = 20000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次就行了。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判断一个数是解的方法：如果函数值是连续变化的，且函数值在解的两边分别是大于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和小于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，那么解就在它们中间。例如函数值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f(j)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分别大于、小于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，那么解就在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999034"/>
            <a:ext cx="22206409" cy="198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实数二分例题：一元三次方程求解 </a:t>
            </a:r>
            <a:endParaRPr lang="en-US" altLang="zh-CN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764</a:t>
            </a:r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  <a:endParaRPr lang="zh-CN" altLang="en-US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9470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5249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7651" y="3675633"/>
            <a:ext cx="22925908" cy="10247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【暴力法】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本题数据范围小，可以用暴力法模拟。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一元三次方程有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个解，用暴力法，在根的范围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[-100,100]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内一个个试。答案只要求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个精度为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位小数的实数，那么只需要试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200*100 = 20000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次就行了。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判断一个数是解的方法：如果函数值是连续变化的，且函数值在解的两边分别是大于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和小于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，那么解就在它们中间。例如函数值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</a:t>
            </a:r>
            <a:r>
              <a:rPr lang="en-US" altLang="zh-CN" sz="4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f(j)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分别大于、小于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，那么解就在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j]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内。</a:t>
            </a:r>
            <a:endParaRPr lang="en-US" altLang="zh-CN" sz="4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【二分法】</a:t>
            </a:r>
            <a:endParaRPr lang="en-US" altLang="zh-CN" sz="4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如果题目要“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精确到小数点后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”，上面的暴力法需要计算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200*10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次，超时了。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二分法：题目给了一个很好的条件：根与根之差的绝对值大于等于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i+1]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小区间内做二分查找。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999034"/>
            <a:ext cx="22206409" cy="198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实数二分例题：一元三次方程求解 </a:t>
            </a:r>
            <a:endParaRPr lang="en-US" altLang="zh-CN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44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4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764</a:t>
            </a:r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 </a:t>
            </a:r>
            <a:endParaRPr lang="zh-CN" altLang="en-US" sz="5599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6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5249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3" name="图片 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595578" y="-4068718"/>
            <a:ext cx="15631244" cy="232809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3338285" y="637066"/>
            <a:ext cx="22903543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a,b,c,d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double y(double x){ return a*x*x*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x+b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*x*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x+c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;}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lf%lf%lf%lf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a,&amp;b,&amp;c,&amp;d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=-100;i&lt;100;i++){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题目说“根与根之差的绝对值≥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1”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，分为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个小区间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double left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right =i+1;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double y1 = y(left), y2 = y(right);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if(y1 == 0)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("%.2lf ",left);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判断左端点。一个小坑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if(y1*y2 &lt; 0){                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小区间内有根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 = 0; j&lt;100;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){     //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在小区间内二分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double mid=(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left+right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)/2;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if(y(mid)*y(right) &lt;= 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left = mid;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else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right = mid;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("%.2lf ",right);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43833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77800" y="3634996"/>
            <a:ext cx="21016316" cy="212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4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44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endParaRPr lang="en-US" altLang="zh-CN" sz="4400" dirty="0">
              <a:solidFill>
                <a:srgbClr val="2E7EEF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3841" y="1456205"/>
            <a:ext cx="22206409" cy="9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二分法习题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  <p:extLst/>
          </p:nvPr>
        </p:nvGraphicFramePr>
        <p:xfrm>
          <a:off x="739727" y="5272554"/>
          <a:ext cx="22636276" cy="5782570"/>
        </p:xfrm>
        <a:graphic>
          <a:graphicData uri="http://schemas.openxmlformats.org/drawingml/2006/table">
            <a:tbl>
              <a:tblPr firstRow="1" bandRow="1"/>
              <a:tblGrid>
                <a:gridCol w="1105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4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6514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扫地机器人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199</a:t>
                      </a:r>
                    </a:p>
                  </a:txBody>
                  <a:tcPr marL="91434" marR="91434" marT="45717" marB="45717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区间移位      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111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6514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求立方根  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1217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高</a:t>
                      </a:r>
                      <a:r>
                        <a:rPr lang="zh-CN" altLang="en-US" sz="4000" dirty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精度开</a:t>
                      </a: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根  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909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6514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123”              1591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二分法</a:t>
                      </a:r>
                      <a:r>
                        <a:rPr lang="zh-CN" altLang="en-US" sz="4000" dirty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查找数组</a:t>
                      </a: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元素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1389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6514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4000" dirty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Careful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Approach      1390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lang="zh-CN" altLang="en-US" sz="4000" dirty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阶乘 </a:t>
                      </a: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2145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6514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最少</a:t>
                      </a:r>
                      <a:r>
                        <a:rPr lang="zh-CN" altLang="en-US" sz="4000" dirty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刷题</a:t>
                      </a: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数   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2143</a:t>
                      </a:r>
                      <a:endParaRPr lang="en-US" altLang="zh-CN" sz="4000" dirty="0">
                        <a:ln>
                          <a:noFill/>
                        </a:ln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最大子矩阵     </a:t>
                      </a:r>
                      <a:r>
                        <a:rPr lang="en-US" altLang="zh-CN" sz="4000" dirty="0" smtClean="0">
                          <a:ln>
                            <a:noFill/>
                          </a:ln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2147</a:t>
                      </a:r>
                    </a:p>
                  </a:txBody>
                  <a:tcPr marL="91434" marR="91434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39727" y="11055123"/>
          <a:ext cx="22636276" cy="1156514"/>
        </p:xfrm>
        <a:graphic>
          <a:graphicData uri="http://schemas.openxmlformats.org/drawingml/2006/table">
            <a:tbl>
              <a:tblPr firstRow="1" bandRow="1"/>
              <a:tblGrid>
                <a:gridCol w="11051455">
                  <a:extLst>
                    <a:ext uri="{9D8B030D-6E8A-4147-A177-3AD203B41FA5}">
                      <a16:colId xmlns:a16="http://schemas.microsoft.com/office/drawing/2014/main" val="3268537427"/>
                    </a:ext>
                  </a:extLst>
                </a:gridCol>
                <a:gridCol w="11584821">
                  <a:extLst>
                    <a:ext uri="{9D8B030D-6E8A-4147-A177-3AD203B41FA5}">
                      <a16:colId xmlns:a16="http://schemas.microsoft.com/office/drawing/2014/main" val="2208309652"/>
                    </a:ext>
                  </a:extLst>
                </a:gridCol>
              </a:tblGrid>
              <a:tr h="1156514">
                <a:tc>
                  <a:txBody>
                    <a:bodyPr/>
                    <a:lstStyle/>
                    <a:p>
                      <a:pPr marL="0" algn="l" defTabSz="1828800" rtl="0" eaLnBrk="1" latinLnBrk="0" hangingPunct="1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青蛙过河           </a:t>
                      </a:r>
                      <a:r>
                        <a:rPr lang="en-US" altLang="zh-CN" sz="4000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思源宋体 CN" panose="02020400000000000000" charset="-122"/>
                          <a:cs typeface="Times New Roman" panose="02020603050405020304" pitchFamily="18" charset="0"/>
                        </a:rPr>
                        <a:t>2097</a:t>
                      </a:r>
                      <a:endParaRPr lang="en-US" altLang="zh-CN" sz="4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828800" rtl="0" eaLnBrk="1" latinLnBrk="0" hangingPunct="1">
                        <a:lnSpc>
                          <a:spcPct val="170000"/>
                        </a:lnSpc>
                        <a:buNone/>
                      </a:pPr>
                      <a:endParaRPr lang="en-US" altLang="zh-CN" sz="4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91434" marR="91434" marT="45717" marB="457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614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2517041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4.6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倍增法与</a:t>
              </a:r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ST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0" name="文本框 1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02" y="4537994"/>
            <a:ext cx="20393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倍增法和二分法是“相反”的算法</a:t>
            </a:r>
            <a:r>
              <a:rPr lang="zh-CN" altLang="en-US" sz="40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4000" kern="1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zh-CN" altLang="en-US" sz="40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二分法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每次缩小一倍，倍增法每次扩大一倍，两者都以</a:t>
            </a:r>
            <a:r>
              <a:rPr lang="en-US" altLang="zh-CN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的指数增加或减少，效率极高。</a:t>
            </a: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lang="zh-CN" alt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二分与倍增的应用场景一般和区间操作有关。二分法是缩小区间，最后定位到一个极小的区间，小到这个区间的左右端点重合，解就是最后这个极小区间的值。所以二分法的适用场合，是在一个有序的序列，或者一个有序的曲线上，通过二分缩小查询区间，其目的是找到一个特定的数值。</a:t>
            </a: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8702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083" y="3931275"/>
            <a:ext cx="20227976" cy="605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Sparse Table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）算法：求解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RMQ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问题的优秀算法。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RMQ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问题（区间最值问题）：给定长度为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的静态数列，做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次询问，每次给定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L, 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，查询区间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[L, R]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内的最值。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暴力法：搜区间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[L, R]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的最小值，逐一比较区间内的每个数，比较的复杂度为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次查询的总复杂度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。效率很低。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ST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52645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4090" y="4213202"/>
            <a:ext cx="14351637" cy="470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评测用的OJ服务器，性能可能比这个好一些，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也可能差不多。</a:t>
            </a:r>
          </a:p>
          <a:p>
            <a:pPr algn="l">
              <a:lnSpc>
                <a:spcPct val="170000"/>
              </a:lnSpc>
              <a:buBlip>
                <a:blip r:embed="rId4"/>
              </a:buBlip>
            </a:pP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对于C++题目，如果题目要求“时间限制: 1s”</a:t>
            </a:r>
          </a:p>
          <a:p>
            <a:pPr algn="l">
              <a:lnSpc>
                <a:spcPct val="170000"/>
              </a:lnSpc>
            </a:pPr>
            <a:r>
              <a:rPr lang="en-US" altLang="zh-CN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</a:t>
            </a:r>
            <a:r>
              <a:rPr lang="zh-CN" altLang="en-US" sz="4410" b="1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，那么内部的循环次数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n在</a:t>
            </a:r>
            <a:r>
              <a:rPr lang="en-US" altLang="zh-CN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1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千万次；</a:t>
            </a:r>
            <a:endParaRPr lang="zh-CN" altLang="en-US" sz="4410" b="1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20650" y="635"/>
            <a:ext cx="11562080" cy="15285720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4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1" y="700"/>
            <a:ext cx="24382400" cy="2748900"/>
            <a:chOff x="1784" y="1"/>
            <a:chExt cx="34832" cy="3927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1784" y="1"/>
              <a:ext cx="34832" cy="3927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529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8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27" y="1215"/>
              <a:ext cx="13506" cy="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6175" b="1" spc="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charset="-122"/>
                  <a:cs typeface="Times New Roman" panose="02020603050405020304" pitchFamily="18" charset="0"/>
                  <a:sym typeface="+mn-ea"/>
                </a:rPr>
                <a:t>运行时间</a:t>
              </a:r>
            </a:p>
          </p:txBody>
        </p:sp>
      </p:grpSp>
      <p:pic>
        <p:nvPicPr>
          <p:cNvPr id="2" name="http://photo-static-api.fotomore.com/creative/vcg/400/new/VCG211303987637.jpg" descr="&amp;pky280_sjzg_VCG211303987637&amp;2&amp;src_toppic_insrchxs1&amp;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9" b="89941" l="10000" r="90000">
                        <a14:foregroundMark x1="27412" y1="33136" x2="43059" y2="32396"/>
                        <a14:foregroundMark x1="39471" y1="14201" x2="39941" y2="26257"/>
                        <a14:foregroundMark x1="36471" y1="12870" x2="36353" y2="19822"/>
                        <a14:foregroundMark x1="36588" y1="11464" x2="48647" y2="11612"/>
                        <a14:foregroundMark x1="44235" y1="76997" x2="43824" y2="81583"/>
                        <a14:foregroundMark x1="39941" y1="83876" x2="44824" y2="82396"/>
                        <a14:foregroundMark x1="29294" y1="84615" x2="36235" y2="84024"/>
                        <a14:foregroundMark x1="36235" y1="84024" x2="36353" y2="84024"/>
                        <a14:foregroundMark x1="22000" y1="84393" x2="30353" y2="84024"/>
                        <a14:foregroundMark x1="30353" y1="84024" x2="32294" y2="84467"/>
                        <a14:foregroundMark x1="40647" y1="84837" x2="58294" y2="83580"/>
                        <a14:foregroundMark x1="50118" y1="86021" x2="59471" y2="84985"/>
                        <a14:foregroundMark x1="59471" y1="84985" x2="66529" y2="84985"/>
                        <a14:foregroundMark x1="62471" y1="84615" x2="64235" y2="84246"/>
                        <a14:foregroundMark x1="55471" y1="76701" x2="56471" y2="81953"/>
                        <a14:foregroundMark x1="20941" y1="84246" x2="20941" y2="84246"/>
                        <a14:foregroundMark x1="19941" y1="84615" x2="19941" y2="84615"/>
                        <a14:foregroundMark x1="19118" y1="84467" x2="19118" y2="84467"/>
                        <a14:foregroundMark x1="38941" y1="38018" x2="40824" y2="50074"/>
                        <a14:foregroundMark x1="42353" y1="9467" x2="52941" y2="9689"/>
                        <a14:foregroundMark x1="52941" y1="9689" x2="56588" y2="22855"/>
                        <a14:foregroundMark x1="56588" y1="22855" x2="56588" y2="22855"/>
                        <a14:foregroundMark x1="76882" y1="85503" x2="84529" y2="84246"/>
                        <a14:foregroundMark x1="84529" y1="84246" x2="77882" y2="84763"/>
                        <a14:foregroundMark x1="18235" y1="84763" x2="18235" y2="84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68007" y="5290026"/>
            <a:ext cx="7559619" cy="60124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083" y="3931275"/>
            <a:ext cx="20227976" cy="8089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一个大区间若能被两个小区间覆盖，那么大区间的最值等于两个小区间的最值。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大区间被两个小区间覆盖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大区间的最小值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，等于两个小区间的最小值，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min{3, 4}=3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两个小区间有部分重合，重合不影响结果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ST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算法原理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309788" y="5756920"/>
          <a:ext cx="11277791" cy="2574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Visio" r:id="rId6" imgW="2181141" imgH="495158" progId="Visio.Drawing.15">
                  <p:embed/>
                </p:oleObj>
              </mc:Choice>
              <mc:Fallback>
                <p:oleObj name="Visio" r:id="rId6" imgW="2181141" imgH="495158" progId="Visio.Drawing.15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788" y="5756920"/>
                        <a:ext cx="11277791" cy="2574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756022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083" y="3931275"/>
            <a:ext cx="20227976" cy="504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）把整个数列分为很多小区间，并提前计算出每个小区间的最值；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）对任意一个区间最值查询，找到覆盖它的两个小区间，用两个小区间的最值算出答案。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如何高效完成这两个步骤？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ST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算法步骤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54657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083" y="3931275"/>
            <a:ext cx="20227976" cy="504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组：长度为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的小区间，有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个小区间，每个小区间有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个元素；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组：长度为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的小区间，有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小区间，每个小区间有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个元素；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组：长度为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的小区间，有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n-3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小区间，每个小区间有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个元素；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...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共有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logn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组。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ST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78637"/>
              </p:ext>
            </p:extLst>
          </p:nvPr>
        </p:nvGraphicFramePr>
        <p:xfrm>
          <a:off x="11130767" y="7535055"/>
          <a:ext cx="9943976" cy="6849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Visio" r:id="rId6" imgW="2590800" imgH="1790781" progId="Visio.Drawing.15">
                  <p:embed/>
                </p:oleObj>
              </mc:Choice>
              <mc:Fallback>
                <p:oleObj name="Visio" r:id="rId6" imgW="2590800" imgH="1790781" progId="Visio.Drawing.15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0767" y="7535055"/>
                        <a:ext cx="9943976" cy="6849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4758241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083" y="3931275"/>
            <a:ext cx="20227976" cy="7073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以任意元素为起点，有长度为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的小区；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以任意元素为终点，它前面也有长度为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的小区。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把需要查询的区间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[L, R]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个小区间，且这两个小区间属于同一个组：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为起点的小区间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为终点的小区间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这两个小区间首尾相接覆盖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[L, R]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一次查询的计算复杂度是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O(1)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查询区间最值</a:t>
              </a:r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71455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8098" y="0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36852" y="3640711"/>
            <a:ext cx="23251551" cy="70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400" dirty="0" err="1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dirty="0" smtClean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给定一个长度为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，其值分别为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a1, a2, ...,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。现有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个询问，每个询问包含一个区间，请回答该区间的最大值为多少。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行包含两个正整数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N, 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，分别表示数组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的长度和询问的个数。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行包含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个非负整数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a1, a2, ...,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，表示数组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元素的值。</a:t>
            </a: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~ Q+2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行每行表示一个询问，每个询问包含两个整数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L, 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，表示区间的左右端点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≤ N, Q ≤ 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5×10</a:t>
            </a:r>
            <a:r>
              <a:rPr lang="en-US" altLang="zh-CN" sz="4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≤ L ≤ R ≤ 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，−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≤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ai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≤ 10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dirty="0">
                <a:solidFill>
                  <a:srgbClr val="2E7EEF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行，每行包含一个整数，表示相应询问的答案。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03" y="1087928"/>
            <a:ext cx="22206409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例题：区间最大值 </a:t>
            </a:r>
            <a:r>
              <a:rPr lang="en-US" altLang="zh-CN" sz="5599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1205</a:t>
            </a:r>
            <a:endParaRPr lang="en-US" altLang="zh-CN" sz="44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52498" y="7315216"/>
            <a:ext cx="11791817" cy="7102013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9724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607408" y="-828363"/>
            <a:ext cx="8957411" cy="157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10327" y="2906065"/>
            <a:ext cx="15622707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a[500005];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n &gt;&gt; m;    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m;i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L,R;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",&amp;L,&amp;R);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id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max_element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a+L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a+R+1) - a;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("%d\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n",a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[id]);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0;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2103" y="4669654"/>
            <a:ext cx="46870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简单方法，只能通过部分测试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9" y="521731"/>
            <a:ext cx="3541164" cy="575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03" y="844290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42336"/>
            <a:ext cx="24382413" cy="2524596"/>
            <a:chOff x="0" y="-48"/>
            <a:chExt cx="38400" cy="3976"/>
          </a:xfrm>
        </p:grpSpPr>
        <p:sp>
          <p:nvSpPr>
            <p:cNvPr id="12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14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720237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5674249" y="-2466592"/>
            <a:ext cx="15415846" cy="20436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4290852" y="963113"/>
            <a:ext cx="21501034" cy="1449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#include &lt;bits/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stdc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++.h&gt;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= 500001;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a[N],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[N][40];                   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st_init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 = a[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];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初始化区间长度为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时的值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 =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)(log(double(n)) / log(2.0));       //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p=log2(n);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两种写法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k=1;k&lt;=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p;k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               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递推计算区间</a:t>
            </a:r>
          </a:p>
          <a:p>
            <a:pPr algn="l"/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s=1;s+(1&lt;&lt;k)&lt;=n+1;s++)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[s][k]=max(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[s][k-1],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[s+(1&lt;&lt;(k-1))][k-1]);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最大值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st_query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L,int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R){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 = 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)(log(double(R-L+1)) / log(2.0));   //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k = log2(R-L+1); //2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种方法求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max(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[L][k],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[R-(1&lt;&lt;k)+1][k]);         //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最大值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main(){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n,&amp;m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d",&amp;a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st_init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for(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=1;i&lt;=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m;i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++){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L,R;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d%d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",&amp;L,&amp;R);</a:t>
            </a:r>
          </a:p>
          <a:p>
            <a:pPr algn="l"/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("%d\n",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st_query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(L,R));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}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return 0;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492446" y="2357435"/>
            <a:ext cx="3063554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本题的测试数据太大，需要用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6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算法适用于查询次数极大的情况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查询一次是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O(1)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的，效率极高。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5327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4.7 </a:t>
              </a:r>
              <a:r>
                <a:rPr lang="zh-CN" altLang="en-US" sz="5599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前缀</a:t>
              </a:r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和</a:t>
              </a:r>
            </a:p>
          </p:txBody>
        </p:sp>
      </p:grpSp>
      <p:pic>
        <p:nvPicPr>
          <p:cNvPr id="72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014052" y="6920907"/>
            <a:ext cx="12446460" cy="7496322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20" name="文本框 19" descr="7b0a202020202262756c6c6574223a20227b5c2263617465676f727949645c223a31303030352c5c2274656d706c61746549645c223a32303233313332387d220a7d0a"/>
          <p:cNvSpPr txBox="1"/>
          <p:nvPr/>
        </p:nvSpPr>
        <p:spPr>
          <a:xfrm>
            <a:off x="2335799" y="5036906"/>
            <a:ext cx="16358601" cy="47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数组a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[0] ~ a[n-1]，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前缀和sum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等于a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[0] ~ a[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的和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	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sum[0] = a[0]         </a:t>
            </a: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sum[1] = a[0] + a[1]        </a:t>
            </a:r>
            <a:endParaRPr lang="en-US"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sum[2] = a[0] + a[1] +a[2]</a:t>
            </a: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……</a:t>
            </a:r>
          </a:p>
          <a:p>
            <a:pPr algn="l">
              <a:lnSpc>
                <a:spcPct val="150000"/>
              </a:lnSpc>
              <a:buBlip>
                <a:blip r:embed="rId6"/>
              </a:buBlip>
            </a:pP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sz="40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sz="4000" kern="100" dirty="0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(n)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时间内求所有前缀和：sum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 = sum[i-1] + a[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14405218" y="6505871"/>
            <a:ext cx="2261310" cy="1522691"/>
          </a:xfrm>
          <a:prstGeom prst="wedgeRoundRectCallout">
            <a:avLst>
              <a:gd name="adj1" fmla="val -203452"/>
              <a:gd name="adj2" fmla="val -413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a[0]</a:t>
            </a:r>
            <a:r>
              <a:rPr lang="zh-CN" altLang="en-US" sz="4000" dirty="0"/>
              <a:t>一般不用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40534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前缀和、区间问题</a:t>
              </a:r>
            </a:p>
          </p:txBody>
        </p:sp>
      </p:grpSp>
      <p:sp>
        <p:nvSpPr>
          <p:cNvPr id="20" name="文本框 19" descr="7b0a202020202262756c6c6574223a20227b5c2263617465676f727949645c223a31303030352c5c2274656d706c61746549645c223a32303233313332387d220a7d0a"/>
          <p:cNvSpPr txBox="1"/>
          <p:nvPr/>
        </p:nvSpPr>
        <p:spPr>
          <a:xfrm>
            <a:off x="635594" y="3434984"/>
            <a:ext cx="22433089" cy="415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预计算出</a:t>
            </a:r>
            <a:r>
              <a:rPr sz="44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前缀和</a:t>
            </a: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，能快速计算出</a:t>
            </a:r>
            <a:r>
              <a:rPr sz="44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区间和</a:t>
            </a:r>
            <a:r>
              <a:rPr sz="44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sz="44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sz="44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</a:t>
            </a: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44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] + a[i+1] + ... + a[j-1] + a[j] = sum[j] - sum[i-1]</a:t>
            </a:r>
            <a:endParaRPr lang="en-US" sz="44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sz="44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  <a:buBlip>
                <a:blip r:embed="rId5"/>
              </a:buBlip>
            </a:pP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复杂度为</a:t>
            </a:r>
            <a:r>
              <a:rPr sz="44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sz="4400" kern="100" dirty="0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(n)</a:t>
            </a: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的区间和计算，优化到了</a:t>
            </a:r>
            <a:r>
              <a:rPr sz="44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sz="4400" kern="100" dirty="0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(1)</a:t>
            </a:r>
            <a:r>
              <a:rPr sz="44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的前缀和计算</a:t>
            </a:r>
            <a:endParaRPr sz="44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5254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068" y="1151038"/>
            <a:ext cx="3541164" cy="57590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02" y="1473597"/>
            <a:ext cx="7829040" cy="95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599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671643"/>
            <a:ext cx="24382413" cy="2524596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599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前缀和与差分</a:t>
              </a:r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870321" y="5918878"/>
          <a:ext cx="15360859" cy="177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Visio" r:id="rId6" imgW="3281045" imgH="385445" progId="Visio.Drawing.15">
                  <p:embed/>
                </p:oleObj>
              </mc:Choice>
              <mc:Fallback>
                <p:oleObj name="Visio" r:id="rId6" imgW="3281045" imgH="385445" progId="Visio.Drawing.15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1" y="5918878"/>
                        <a:ext cx="15360859" cy="1778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4654" y="3533403"/>
            <a:ext cx="22433089" cy="89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40000"/>
              </a:lnSpc>
              <a:buBlip>
                <a:blip r:embed="rId8"/>
              </a:buBlip>
            </a:pP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一维差分数组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D[k] = a[k] - a[k-1]，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即原数组a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sz="4000" kern="100" dirty="0" err="1">
                <a:solidFill>
                  <a:srgbClr val="2E80F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相邻元素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的差</a:t>
            </a: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40000"/>
              </a:lnSpc>
            </a:pP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40000"/>
              </a:lnSpc>
              <a:buBlip>
                <a:blip r:embed="rId8"/>
              </a:buBlip>
            </a:pP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4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                                              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a[k] = D[1] + D[2] + ... + D[k]         </a:t>
            </a:r>
          </a:p>
          <a:p>
            <a:pPr algn="l">
              <a:lnSpc>
                <a:spcPct val="240000"/>
              </a:lnSpc>
            </a:pPr>
            <a:r>
              <a:rPr lang="en-US"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                                                    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a[]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是D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的前缀和</a:t>
            </a: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40000"/>
              </a:lnSpc>
            </a:pPr>
            <a:r>
              <a:rPr sz="4000" kern="1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差分是前缀和的逆运算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：把求a</a:t>
            </a:r>
            <a:r>
              <a:rPr sz="4000" kern="1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[k]</a:t>
            </a:r>
            <a:r>
              <a:rPr sz="40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  <a:sym typeface="+mn-ea"/>
              </a:rPr>
              <a:t>转化为求D的前缀和</a:t>
            </a:r>
            <a:endParaRPr sz="4000" kern="1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78521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dfd693-8a21-4676-b51e-94456d79a36f}"/>
  <p:tag name="TABLE_ENDDRAG_ORIGIN_RECT" val="1767*565"/>
  <p:tag name="TABLE_ENDDRAG_RECT" val="56*355*1767*5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0731f1-1732-47a8-aaa6-1d1189f3b958}"/>
  <p:tag name="TABLE_ENDDRAG_ORIGIN_RECT" val="1559*198"/>
  <p:tag name="TABLE_ENDDRAG_RECT" val="148*582*1559*19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0731f1-1732-47a8-aaa6-1d1189f3b958}"/>
  <p:tag name="TABLE_ENDDRAG_ORIGIN_RECT" val="1559*198"/>
  <p:tag name="TABLE_ENDDRAG_RECT" val="148*582*1559*1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85,&quot;width&quot;:1857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dfd693-8a21-4676-b51e-94456d79a36f}"/>
  <p:tag name="TABLE_ENDDRAG_ORIGIN_RECT" val="1782*655"/>
  <p:tag name="TABLE_ENDDRAG_RECT" val="58*359*1782*65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14976</Words>
  <Application>Microsoft Office PowerPoint</Application>
  <PresentationFormat>自定义</PresentationFormat>
  <Paragraphs>1456</Paragraphs>
  <Slides>125</Slides>
  <Notes>120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44" baseType="lpstr">
      <vt:lpstr>Helvetica Neue</vt:lpstr>
      <vt:lpstr>Noto Sans SC Bold</vt:lpstr>
      <vt:lpstr>Noto Sans SC Light</vt:lpstr>
      <vt:lpstr>Noto Sans SC Regular</vt:lpstr>
      <vt:lpstr>Source Han Serif CN</vt:lpstr>
      <vt:lpstr>汉仪旗黑Y2-35简</vt:lpstr>
      <vt:lpstr>思源宋体 CN</vt:lpstr>
      <vt:lpstr>思源宋体 CN Heavy</vt:lpstr>
      <vt:lpstr>宋体</vt:lpstr>
      <vt:lpstr>微软雅黑</vt:lpstr>
      <vt:lpstr>Arial</vt:lpstr>
      <vt:lpstr>Calibri</vt:lpstr>
      <vt:lpstr>Times New Roman</vt:lpstr>
      <vt:lpstr>Wingdings</vt:lpstr>
      <vt:lpstr>30_BasicColor</vt:lpstr>
      <vt:lpstr>1_Office 主题​​</vt:lpstr>
      <vt:lpstr>自定义设计方案</vt:lpstr>
      <vt:lpstr>2_Office 主题​​</vt:lpstr>
      <vt:lpstr>Visio</vt:lpstr>
      <vt:lpstr>第4章 基本算法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537</cp:revision>
  <dcterms:created xsi:type="dcterms:W3CDTF">2022-09-29T03:47:00Z</dcterms:created>
  <dcterms:modified xsi:type="dcterms:W3CDTF">2023-01-12T04:09:57Z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